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  <p:sldMasterId id="2147483695" r:id="rId5"/>
  </p:sldMasterIdLst>
  <p:notesMasterIdLst>
    <p:notesMasterId r:id="rId19"/>
  </p:notesMasterIdLst>
  <p:sldIdLst>
    <p:sldId id="3853" r:id="rId6"/>
    <p:sldId id="3855" r:id="rId7"/>
    <p:sldId id="3854" r:id="rId8"/>
    <p:sldId id="3827" r:id="rId9"/>
    <p:sldId id="3848" r:id="rId10"/>
    <p:sldId id="3844" r:id="rId11"/>
    <p:sldId id="3846" r:id="rId12"/>
    <p:sldId id="3856" r:id="rId13"/>
    <p:sldId id="3857" r:id="rId14"/>
    <p:sldId id="3858" r:id="rId15"/>
    <p:sldId id="3859" r:id="rId16"/>
    <p:sldId id="3852" r:id="rId17"/>
    <p:sldId id="620" r:id="rId18"/>
  </p:sldIdLst>
  <p:sldSz cx="9144000" cy="5143500" type="screen16x9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2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6665"/>
    <a:srgbClr val="1438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DDBD06-FB15-52F1-885D-DEB76CA24A72}" v="684" dt="2024-10-21T16:43:01.1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20" y="12"/>
      </p:cViewPr>
      <p:guideLst>
        <p:guide orient="horz" pos="262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C65F322D-38FE-44B1-B363-EF94CF217A09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264A5973-D9D5-42CF-80C5-72F7A9C6B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51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latin typeface="Calibri" panose="020F0502020204030204" pitchFamily="34" charset="0"/>
                <a:ea typeface="Calibri" panose="020F0502020204030204" pitchFamily="34" charset="0"/>
              </a:rPr>
              <a:t>Both</a:t>
            </a:r>
            <a:endParaRPr lang="en-US" sz="1200" b="1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1D9B65-2A9E-4567-ADA5-A51FB1D5ECC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57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jpe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jpe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40.jpe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8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361950"/>
            <a:ext cx="7772400" cy="82153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200150"/>
            <a:ext cx="7772400" cy="419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12506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www.tu.org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5674" y="1957680"/>
            <a:ext cx="2190275" cy="2595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581400" y="5086350"/>
            <a:ext cx="2094549" cy="57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80" cy="5143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5674" y="1957680"/>
            <a:ext cx="2190275" cy="259527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3581400" y="5086350"/>
            <a:ext cx="2094549" cy="57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03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 Blu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3" name="Picture 2" descr="short_wave_powerpoint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05350"/>
            <a:ext cx="9144000" cy="434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72787" y="3714750"/>
            <a:ext cx="8560063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1123950"/>
            <a:ext cx="9144000" cy="2438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268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9151"/>
            <a:ext cx="9144000" cy="5333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9151"/>
            <a:ext cx="9144000" cy="533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72787" y="3714750"/>
            <a:ext cx="8560063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1123950"/>
            <a:ext cx="9144000" cy="2438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652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0"/>
            <a:ext cx="3030067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157" y="352802"/>
            <a:ext cx="1615443" cy="1914148"/>
          </a:xfrm>
          <a:prstGeom prst="rect">
            <a:avLst/>
          </a:prstGeom>
        </p:spPr>
      </p:pic>
      <p:pic>
        <p:nvPicPr>
          <p:cNvPr id="5" name="Picture 4" descr="trout2_powerpoint.jp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51625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0"/>
            <a:ext cx="3030067" cy="516255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343150"/>
            <a:ext cx="25908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2800350"/>
            <a:ext cx="2590800" cy="2133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Insert Text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157" y="352802"/>
            <a:ext cx="1615443" cy="191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186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51434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48862"/>
            <a:ext cx="9144000" cy="13136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621" y="3902828"/>
            <a:ext cx="1068779" cy="12664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5143499"/>
          </a:xfrm>
          <a:prstGeom prst="rect">
            <a:avLst/>
          </a:prstGeom>
        </p:spPr>
      </p:pic>
      <p:pic>
        <p:nvPicPr>
          <p:cNvPr id="3" name="Picture 2" descr="trout6_powerpoint.jp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44"/>
            <a:ext cx="9150997" cy="5160606"/>
          </a:xfrm>
          <a:prstGeom prst="rect">
            <a:avLst/>
          </a:prstGeom>
        </p:spPr>
      </p:pic>
      <p:pic>
        <p:nvPicPr>
          <p:cNvPr id="4" name="Picture 3" descr="trout7_powerpoint.jp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050"/>
            <a:ext cx="9144000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37915"/>
            <a:ext cx="9144000" cy="1324635"/>
          </a:xfrm>
          <a:prstGeom prst="rect">
            <a:avLst/>
          </a:prstGeom>
        </p:spPr>
      </p:pic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47800" y="4019550"/>
            <a:ext cx="7467600" cy="990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Insert Text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621" y="3902828"/>
            <a:ext cx="1068779" cy="126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21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51434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51434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1" y="209550"/>
            <a:ext cx="1208314" cy="1431738"/>
          </a:xfrm>
          <a:prstGeom prst="rect">
            <a:avLst/>
          </a:prstGeom>
        </p:spPr>
      </p:pic>
      <p:pic>
        <p:nvPicPr>
          <p:cNvPr id="2" name="Picture 1" descr="_R5A4367_original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1" y="209550"/>
            <a:ext cx="1208314" cy="1431738"/>
          </a:xfrm>
          <a:prstGeom prst="rect">
            <a:avLst/>
          </a:prstGeom>
        </p:spPr>
      </p:pic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285750"/>
            <a:ext cx="3578431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4155988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514349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1885949"/>
            <a:ext cx="5867400" cy="685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47800" y="2571750"/>
            <a:ext cx="5867400" cy="2133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Insert Text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245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1" y="0"/>
            <a:ext cx="9135877" cy="514349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1885949"/>
            <a:ext cx="5867400" cy="685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47800" y="2571750"/>
            <a:ext cx="5867400" cy="2133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Insert Text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1" y="0"/>
            <a:ext cx="9135877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6953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4403" y="0"/>
            <a:ext cx="5889597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064" y="0"/>
            <a:ext cx="4860288" cy="5143500"/>
          </a:xfrm>
          <a:prstGeom prst="rect">
            <a:avLst/>
          </a:prstGeom>
        </p:spPr>
      </p:pic>
      <p:sp>
        <p:nvSpPr>
          <p:cNvPr id="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8859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 add text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885951"/>
            <a:ext cx="274321" cy="2743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190751"/>
            <a:ext cx="274321" cy="2743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800" y="2495551"/>
            <a:ext cx="274321" cy="2743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800351"/>
            <a:ext cx="274321" cy="2743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2" y="1885950"/>
            <a:ext cx="274321" cy="2743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2" y="2190751"/>
            <a:ext cx="274321" cy="2743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1" y="2526030"/>
            <a:ext cx="274321" cy="2743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2830830"/>
            <a:ext cx="274321" cy="274321"/>
          </a:xfrm>
          <a:prstGeom prst="rect">
            <a:avLst/>
          </a:prstGeom>
        </p:spPr>
      </p:pic>
      <p:sp>
        <p:nvSpPr>
          <p:cNvPr id="18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21907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 add text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24955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 add text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28003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 add text</a:t>
            </a: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2621281" y="18859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 add text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2621281" y="21907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 add text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2621281" y="24955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 add text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2621281" y="28003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 add text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9106" y="3333376"/>
            <a:ext cx="1286494" cy="1524374"/>
          </a:xfrm>
          <a:prstGeom prst="rect">
            <a:avLst/>
          </a:prstGeom>
        </p:spPr>
      </p:pic>
      <p:sp>
        <p:nvSpPr>
          <p:cNvPr id="26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" y="438150"/>
            <a:ext cx="4264800" cy="609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76200" y="971550"/>
            <a:ext cx="4264800" cy="533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FOR YOUR TIME</a:t>
            </a:r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4403" y="0"/>
            <a:ext cx="5889597" cy="5143500"/>
          </a:xfrm>
          <a:prstGeom prst="rect">
            <a:avLst/>
          </a:prstGeom>
        </p:spPr>
      </p:pic>
      <p:pic>
        <p:nvPicPr>
          <p:cNvPr id="2" name="Picture 1" descr="trout5_powerpoint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4150" y="0"/>
            <a:ext cx="7699850" cy="51435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064" y="0"/>
            <a:ext cx="4860288" cy="51435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885951"/>
            <a:ext cx="274321" cy="27432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190751"/>
            <a:ext cx="274321" cy="27432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800" y="2495551"/>
            <a:ext cx="274321" cy="27432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800351"/>
            <a:ext cx="274321" cy="27432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2" y="1885950"/>
            <a:ext cx="274321" cy="27432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2" y="2190751"/>
            <a:ext cx="274321" cy="27432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1" y="2526030"/>
            <a:ext cx="274321" cy="27432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2830830"/>
            <a:ext cx="274321" cy="27432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9106" y="3333376"/>
            <a:ext cx="1286494" cy="152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4879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Slide Blu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3" name="Picture 2" descr="short_wave_powerpoint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51717"/>
            <a:ext cx="9144000" cy="434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2545080" y="1809750"/>
            <a:ext cx="45719" cy="190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3"/>
          </p:nvPr>
        </p:nvSpPr>
        <p:spPr>
          <a:xfrm>
            <a:off x="381000" y="1809750"/>
            <a:ext cx="2163763" cy="1905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743200" y="1885950"/>
            <a:ext cx="26670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743200" y="2266950"/>
            <a:ext cx="2667000" cy="1295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Position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5788152" y="1885950"/>
            <a:ext cx="3044953" cy="1676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Description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229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Slide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9151"/>
            <a:ext cx="9144000" cy="533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2545080" y="1809750"/>
            <a:ext cx="45719" cy="190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3"/>
          </p:nvPr>
        </p:nvSpPr>
        <p:spPr>
          <a:xfrm>
            <a:off x="381000" y="1809750"/>
            <a:ext cx="2163763" cy="1905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743200" y="1885950"/>
            <a:ext cx="26670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743200" y="2266950"/>
            <a:ext cx="2667000" cy="1295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Position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5788152" y="1885950"/>
            <a:ext cx="3044953" cy="1676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Description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81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Blu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76550"/>
            <a:ext cx="9144000" cy="23134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3600450"/>
            <a:ext cx="7772400" cy="82153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438650"/>
            <a:ext cx="7772400" cy="419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285750"/>
            <a:ext cx="2194564" cy="26334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25318"/>
            <a:ext cx="9144000" cy="23134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285750"/>
            <a:ext cx="2194564" cy="2633477"/>
          </a:xfrm>
          <a:prstGeom prst="rect">
            <a:avLst/>
          </a:prstGeom>
        </p:spPr>
      </p:pic>
      <p:pic>
        <p:nvPicPr>
          <p:cNvPr id="5" name="Picture 4" descr="short_wave_powerpoint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1517"/>
            <a:ext cx="9144000" cy="43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7454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 Blu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3" name="Picture 2" descr="short_wave_powerpoint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84754"/>
            <a:ext cx="9144000" cy="434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72787" y="971550"/>
            <a:ext cx="8560063" cy="3505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0026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9151"/>
            <a:ext cx="9144000" cy="533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72787" y="971550"/>
            <a:ext cx="8560063" cy="3505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2210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Blu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3" name="Picture 2" descr="short_wave_powerpoint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51717"/>
            <a:ext cx="9144000" cy="434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72787" y="3714750"/>
            <a:ext cx="8560063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1123950"/>
            <a:ext cx="9144000" cy="2438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682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9151"/>
            <a:ext cx="9144000" cy="533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72787" y="3714750"/>
            <a:ext cx="8560063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1123950"/>
            <a:ext cx="9144000" cy="2438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r>
              <a:rPr lang="en-US"/>
              <a:t>Click to Insert Image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6529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pic>
        <p:nvPicPr>
          <p:cNvPr id="2" name="Picture 1" descr="trout3_powerpoint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9050"/>
            <a:ext cx="9144000" cy="5162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9133" y="-19050"/>
            <a:ext cx="3030067" cy="5162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1757" y="352802"/>
            <a:ext cx="1615443" cy="1914148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019800" y="2343150"/>
            <a:ext cx="25908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019800" y="2800350"/>
            <a:ext cx="2590800" cy="2133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21711863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5143499"/>
          </a:xfrm>
          <a:prstGeom prst="rect">
            <a:avLst/>
          </a:prstGeom>
        </p:spPr>
      </p:pic>
      <p:pic>
        <p:nvPicPr>
          <p:cNvPr id="3" name="Picture 2" descr="trout7_powerpoint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625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48862"/>
            <a:ext cx="9144000" cy="13136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621" y="3902828"/>
            <a:ext cx="1068779" cy="1266402"/>
          </a:xfrm>
          <a:prstGeom prst="rect">
            <a:avLst/>
          </a:prstGeom>
        </p:spPr>
      </p:pic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47800" y="4019550"/>
            <a:ext cx="7467600" cy="990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4086216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514349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1885949"/>
            <a:ext cx="5867400" cy="685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47800" y="2571750"/>
            <a:ext cx="5867400" cy="2133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9682452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1" y="0"/>
            <a:ext cx="9135877" cy="514349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1885949"/>
            <a:ext cx="5867400" cy="685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47800" y="2571750"/>
            <a:ext cx="5867400" cy="2133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8066953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4403" y="0"/>
            <a:ext cx="5889597" cy="5143500"/>
          </a:xfrm>
          <a:prstGeom prst="rect">
            <a:avLst/>
          </a:prstGeom>
        </p:spPr>
      </p:pic>
      <p:pic>
        <p:nvPicPr>
          <p:cNvPr id="2" name="Picture 1" descr="trout5_powerpoint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4150" y="0"/>
            <a:ext cx="7699850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064" y="0"/>
            <a:ext cx="4860288" cy="5143500"/>
          </a:xfrm>
          <a:prstGeom prst="rect">
            <a:avLst/>
          </a:prstGeom>
        </p:spPr>
      </p:pic>
      <p:sp>
        <p:nvSpPr>
          <p:cNvPr id="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8859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 add text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885951"/>
            <a:ext cx="274321" cy="2743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190751"/>
            <a:ext cx="274321" cy="2743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800" y="2495551"/>
            <a:ext cx="274321" cy="2743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800351"/>
            <a:ext cx="274321" cy="2743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2" y="1885950"/>
            <a:ext cx="274321" cy="2743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2" y="2190751"/>
            <a:ext cx="274321" cy="2743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1" y="2526030"/>
            <a:ext cx="274321" cy="2743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2830830"/>
            <a:ext cx="274321" cy="274321"/>
          </a:xfrm>
          <a:prstGeom prst="rect">
            <a:avLst/>
          </a:prstGeom>
        </p:spPr>
      </p:pic>
      <p:sp>
        <p:nvSpPr>
          <p:cNvPr id="18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21907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 add text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24955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 add text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28003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 add text</a:t>
            </a: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2621281" y="18859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 add text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2621281" y="21907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 add text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2621281" y="24955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 add text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2621281" y="28003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 add text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9106" y="3333376"/>
            <a:ext cx="1286494" cy="1524374"/>
          </a:xfrm>
          <a:prstGeom prst="rect">
            <a:avLst/>
          </a:prstGeom>
        </p:spPr>
      </p:pic>
      <p:sp>
        <p:nvSpPr>
          <p:cNvPr id="26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" y="438150"/>
            <a:ext cx="4264800" cy="609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76200" y="971550"/>
            <a:ext cx="4264800" cy="533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FOR YOUR TIME</a:t>
            </a:r>
          </a:p>
        </p:txBody>
      </p:sp>
    </p:spTree>
    <p:extLst>
      <p:ext uri="{BB962C8B-B14F-4D97-AF65-F5344CB8AC3E}">
        <p14:creationId xmlns:p14="http://schemas.microsoft.com/office/powerpoint/2010/main" val="24024879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A4C03F-571E-49FA-A334-CC2DD2811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0FB688-B8F5-4917-9C32-17DB221D8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www.tu.org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F44C7-1434-4EE6-94E8-27818AFB6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43CCD-9BCF-4E49-9C5A-DB1FC39E9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47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13126"/>
            <a:ext cx="9144000" cy="22402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3600450"/>
            <a:ext cx="7772400" cy="82153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438650"/>
            <a:ext cx="7772400" cy="419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285750"/>
            <a:ext cx="2194564" cy="26334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13126"/>
            <a:ext cx="9144000" cy="22402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285750"/>
            <a:ext cx="2194564" cy="263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1210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65488" y="670322"/>
            <a:ext cx="5181600" cy="1600200"/>
          </a:xfrm>
          <a:prstGeom prst="rect">
            <a:avLst/>
          </a:prstGeom>
        </p:spPr>
        <p:txBody>
          <a:bodyPr/>
          <a:lstStyle>
            <a:lvl1pPr algn="ctr">
              <a:defRPr sz="3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84572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ome_page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833937"/>
            <a:ext cx="914400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 userDrawn="1"/>
        </p:nvSpPr>
        <p:spPr bwMode="auto">
          <a:xfrm>
            <a:off x="8620125" y="4850805"/>
            <a:ext cx="428625" cy="26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3989" tIns="31995" rIns="63989" bIns="31995">
            <a:spAutoFit/>
          </a:bodyPr>
          <a:lstStyle/>
          <a:p>
            <a:pPr algn="r" defTabSz="638854" eaLnBrk="0" hangingPunct="0">
              <a:defRPr/>
            </a:pPr>
            <a:fld id="{5FE32ADF-2258-4C06-A1A4-568F8542AA42}" type="slidenum">
              <a:rPr lang="en-US" sz="1300">
                <a:solidFill>
                  <a:srgbClr val="34578D"/>
                </a:solidFill>
                <a:latin typeface="Trebuchet MS"/>
                <a:cs typeface="Arial" pitchFamily="34" charset="0"/>
              </a:rPr>
              <a:pPr algn="r" defTabSz="638854" eaLnBrk="0" hangingPunct="0">
                <a:defRPr/>
              </a:pPr>
              <a:t>‹#›</a:t>
            </a:fld>
            <a:endParaRPr lang="en-US" sz="1300">
              <a:solidFill>
                <a:srgbClr val="34578D"/>
              </a:solidFill>
              <a:latin typeface="Trebuchet MS"/>
              <a:cs typeface="Arial" pitchFamily="34" charset="0"/>
            </a:endParaRPr>
          </a:p>
        </p:txBody>
      </p:sp>
      <p:pic>
        <p:nvPicPr>
          <p:cNvPr id="6" name="Picture 2" descr="C:\Users\Dietman.Grimm\Pictures\TULOGO_2C_150X217 - no slogan.gif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833937"/>
            <a:ext cx="2038946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90947" y="0"/>
            <a:ext cx="8628611" cy="901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0" tIns="45705" rIns="91410" bIns="45705">
            <a:noAutofit/>
          </a:bodyPr>
          <a:lstStyle>
            <a:lvl1pPr algn="l">
              <a:defRPr sz="30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03808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ome_page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833937"/>
            <a:ext cx="914400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"/>
          <p:cNvSpPr txBox="1">
            <a:spLocks noChangeArrowheads="1"/>
          </p:cNvSpPr>
          <p:nvPr userDrawn="1"/>
        </p:nvSpPr>
        <p:spPr bwMode="auto">
          <a:xfrm>
            <a:off x="8620125" y="4850805"/>
            <a:ext cx="428625" cy="26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3989" tIns="31995" rIns="63989" bIns="31995">
            <a:spAutoFit/>
          </a:bodyPr>
          <a:lstStyle/>
          <a:p>
            <a:pPr algn="r" defTabSz="638854" eaLnBrk="0" hangingPunct="0">
              <a:defRPr/>
            </a:pPr>
            <a:fld id="{AE03EDBC-17EF-4B2C-A259-37480A107A14}" type="slidenum">
              <a:rPr lang="en-US" sz="1300">
                <a:solidFill>
                  <a:srgbClr val="34578D"/>
                </a:solidFill>
                <a:latin typeface="Trebuchet MS"/>
                <a:cs typeface="Arial" pitchFamily="34" charset="0"/>
              </a:rPr>
              <a:pPr algn="r" defTabSz="638854" eaLnBrk="0" hangingPunct="0">
                <a:defRPr/>
              </a:pPr>
              <a:t>‹#›</a:t>
            </a:fld>
            <a:endParaRPr lang="en-US" sz="1300">
              <a:solidFill>
                <a:srgbClr val="34578D"/>
              </a:solidFill>
              <a:latin typeface="Trebuchet MS"/>
              <a:cs typeface="Arial" pitchFamily="34" charset="0"/>
            </a:endParaRPr>
          </a:p>
        </p:txBody>
      </p:sp>
      <p:pic>
        <p:nvPicPr>
          <p:cNvPr id="8" name="Picture 2" descr="C:\Users\Dietman.Grimm\Pictures\TULOGO_2C_150X217 - no slogan.gif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833937"/>
            <a:ext cx="2038946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2158" y="0"/>
            <a:ext cx="4287399" cy="9013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586883" cy="482798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lIns="57140" tIns="28570" rIns="57140" bIns="28570"/>
          <a:lstStyle/>
          <a:p>
            <a:pPr lvl="0"/>
            <a:endParaRPr lang="en-US" noProof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917909" y="1263316"/>
            <a:ext cx="4030579" cy="3533912"/>
          </a:xfrm>
          <a:prstGeom prst="rect">
            <a:avLst/>
          </a:prstGeom>
        </p:spPr>
        <p:txBody>
          <a:bodyPr lIns="57140" tIns="28570" rIns="57140" bIns="28570"/>
          <a:lstStyle>
            <a:lvl1pPr>
              <a:spcBef>
                <a:spcPts val="15"/>
              </a:spcBef>
              <a:spcAft>
                <a:spcPts val="1125"/>
              </a:spcAft>
              <a:defRPr sz="2200" b="1">
                <a:solidFill>
                  <a:schemeClr val="bg1"/>
                </a:solidFill>
              </a:defRPr>
            </a:lvl1pPr>
            <a:lvl2pPr>
              <a:spcBef>
                <a:spcPts val="15"/>
              </a:spcBef>
              <a:spcAft>
                <a:spcPts val="1125"/>
              </a:spcAft>
              <a:defRPr sz="2000">
                <a:solidFill>
                  <a:schemeClr val="bg1"/>
                </a:solidFill>
              </a:defRPr>
            </a:lvl2pPr>
            <a:lvl3pPr>
              <a:spcBef>
                <a:spcPts val="15"/>
              </a:spcBef>
              <a:spcAft>
                <a:spcPts val="1125"/>
              </a:spcAft>
              <a:defRPr sz="1800"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50810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home_page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833937"/>
            <a:ext cx="914400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"/>
          <p:cNvSpPr txBox="1">
            <a:spLocks noChangeArrowheads="1"/>
          </p:cNvSpPr>
          <p:nvPr userDrawn="1"/>
        </p:nvSpPr>
        <p:spPr bwMode="auto">
          <a:xfrm>
            <a:off x="8620125" y="4850805"/>
            <a:ext cx="428625" cy="26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3989" tIns="31995" rIns="63989" bIns="31995">
            <a:spAutoFit/>
          </a:bodyPr>
          <a:lstStyle/>
          <a:p>
            <a:pPr algn="r" defTabSz="638854" eaLnBrk="0" hangingPunct="0">
              <a:defRPr/>
            </a:pPr>
            <a:fld id="{18FADE20-15BC-428C-94B6-293FE19D2AB0}" type="slidenum">
              <a:rPr lang="en-US" sz="1300">
                <a:solidFill>
                  <a:srgbClr val="34578D"/>
                </a:solidFill>
                <a:latin typeface="Trebuchet MS"/>
                <a:cs typeface="Arial" pitchFamily="34" charset="0"/>
              </a:rPr>
              <a:pPr algn="r" defTabSz="638854" eaLnBrk="0" hangingPunct="0">
                <a:defRPr/>
              </a:pPr>
              <a:t>‹#›</a:t>
            </a:fld>
            <a:endParaRPr lang="en-US" sz="1300">
              <a:solidFill>
                <a:srgbClr val="34578D"/>
              </a:solidFill>
              <a:latin typeface="Trebuchet MS"/>
              <a:cs typeface="Arial" pitchFamily="34" charset="0"/>
            </a:endParaRPr>
          </a:p>
        </p:txBody>
      </p:sp>
      <p:pic>
        <p:nvPicPr>
          <p:cNvPr id="10" name="Picture 2" descr="C:\Users\Dietman.Grimm\Pictures\TULOGO_2C_150X217 - no slogan.gif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833937"/>
            <a:ext cx="2038946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90947" y="0"/>
            <a:ext cx="8628611" cy="901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0" tIns="45705" rIns="91410" bIns="45705">
            <a:noAutofit/>
          </a:bodyPr>
          <a:lstStyle>
            <a:lvl1pPr algn="l">
              <a:defRPr sz="30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917909" y="1849855"/>
            <a:ext cx="4030579" cy="2947372"/>
          </a:xfrm>
          <a:prstGeom prst="rect">
            <a:avLst/>
          </a:prstGeom>
        </p:spPr>
        <p:txBody>
          <a:bodyPr lIns="57140" tIns="28570" rIns="57140" bIns="28570"/>
          <a:lstStyle>
            <a:lvl1pPr>
              <a:spcBef>
                <a:spcPts val="15"/>
              </a:spcBef>
              <a:spcAft>
                <a:spcPts val="1125"/>
              </a:spcAft>
              <a:defRPr sz="2200" b="1">
                <a:solidFill>
                  <a:schemeClr val="bg1"/>
                </a:solidFill>
              </a:defRPr>
            </a:lvl1pPr>
            <a:lvl2pPr>
              <a:spcBef>
                <a:spcPts val="15"/>
              </a:spcBef>
              <a:spcAft>
                <a:spcPts val="1125"/>
              </a:spcAft>
              <a:defRPr sz="2000">
                <a:solidFill>
                  <a:schemeClr val="bg1"/>
                </a:solidFill>
              </a:defRPr>
            </a:lvl2pPr>
            <a:lvl3pPr>
              <a:spcBef>
                <a:spcPts val="15"/>
              </a:spcBef>
              <a:spcAft>
                <a:spcPts val="1125"/>
              </a:spcAft>
              <a:defRPr sz="1800"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32024" y="1955603"/>
            <a:ext cx="3669109" cy="2811859"/>
          </a:xfrm>
          <a:prstGeom prst="rect">
            <a:avLst/>
          </a:prstGeom>
        </p:spPr>
        <p:txBody>
          <a:bodyPr lIns="57140" tIns="28570" rIns="57140" bIns="2857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2025" y="1203523"/>
            <a:ext cx="3759502" cy="510977"/>
          </a:xfrm>
          <a:prstGeom prst="rect">
            <a:avLst/>
          </a:prstGeom>
        </p:spPr>
        <p:txBody>
          <a:bodyPr lIns="57140" tIns="28570" rIns="57140" bIns="28570"/>
          <a:lstStyle>
            <a:lvl1pPr>
              <a:buNone/>
              <a:defRPr sz="2200" b="1">
                <a:solidFill>
                  <a:schemeClr val="bg1"/>
                </a:solidFill>
              </a:defRPr>
            </a:lvl1pPr>
            <a:lvl2pPr marL="0">
              <a:spcBef>
                <a:spcPts val="31"/>
              </a:spcBef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2200"/>
            </a:lvl3pPr>
            <a:lvl4pPr>
              <a:buNone/>
              <a:defRPr sz="2200"/>
            </a:lvl4pPr>
            <a:lvl5pPr>
              <a:buNone/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534550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home_page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833937"/>
            <a:ext cx="914400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"/>
          <p:cNvSpPr txBox="1">
            <a:spLocks noChangeArrowheads="1"/>
          </p:cNvSpPr>
          <p:nvPr userDrawn="1"/>
        </p:nvSpPr>
        <p:spPr bwMode="auto">
          <a:xfrm>
            <a:off x="8620125" y="4850805"/>
            <a:ext cx="428625" cy="26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3989" tIns="31995" rIns="63989" bIns="31995">
            <a:spAutoFit/>
          </a:bodyPr>
          <a:lstStyle/>
          <a:p>
            <a:pPr algn="r" defTabSz="638854" eaLnBrk="0" hangingPunct="0">
              <a:defRPr/>
            </a:pPr>
            <a:fld id="{EFE6010D-CC30-45F6-8635-BA5BF97DD4EA}" type="slidenum">
              <a:rPr lang="en-US" sz="1300">
                <a:solidFill>
                  <a:srgbClr val="34578D"/>
                </a:solidFill>
                <a:latin typeface="Trebuchet MS"/>
                <a:cs typeface="Arial" pitchFamily="34" charset="0"/>
              </a:rPr>
              <a:pPr algn="r" defTabSz="638854" eaLnBrk="0" hangingPunct="0">
                <a:defRPr/>
              </a:pPr>
              <a:t>‹#›</a:t>
            </a:fld>
            <a:endParaRPr lang="en-US" sz="1300">
              <a:solidFill>
                <a:srgbClr val="34578D"/>
              </a:solidFill>
              <a:latin typeface="Trebuchet MS"/>
              <a:cs typeface="Arial" pitchFamily="34" charset="0"/>
            </a:endParaRPr>
          </a:p>
        </p:txBody>
      </p:sp>
      <p:pic>
        <p:nvPicPr>
          <p:cNvPr id="10" name="Picture 2" descr="C:\Users\Dietman.Grimm\Pictures\TULOGO_2C_150X217 - no slogan.gif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833937"/>
            <a:ext cx="2038946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90947" y="0"/>
            <a:ext cx="8628611" cy="901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0" tIns="45705" rIns="91410" bIns="45705">
            <a:noAutofit/>
          </a:bodyPr>
          <a:lstStyle>
            <a:lvl1pPr algn="l">
              <a:defRPr sz="30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32024" y="1790169"/>
            <a:ext cx="3669109" cy="2811859"/>
          </a:xfrm>
          <a:prstGeom prst="rect">
            <a:avLst/>
          </a:prstGeom>
        </p:spPr>
        <p:txBody>
          <a:bodyPr lIns="57140" tIns="28570" rIns="57140" bIns="2857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2025" y="932815"/>
            <a:ext cx="3759502" cy="510977"/>
          </a:xfrm>
          <a:prstGeom prst="rect">
            <a:avLst/>
          </a:prstGeom>
        </p:spPr>
        <p:txBody>
          <a:bodyPr lIns="57140" tIns="28570" rIns="57140" bIns="28570"/>
          <a:lstStyle>
            <a:lvl1pPr>
              <a:buNone/>
              <a:defRPr sz="2200" b="1">
                <a:solidFill>
                  <a:schemeClr val="bg1"/>
                </a:solidFill>
              </a:defRPr>
            </a:lvl1pPr>
            <a:lvl2pPr marL="0">
              <a:spcBef>
                <a:spcPts val="31"/>
              </a:spcBef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2200"/>
            </a:lvl3pPr>
            <a:lvl4pPr>
              <a:buNone/>
              <a:defRPr sz="2200"/>
            </a:lvl4pPr>
            <a:lvl5pPr>
              <a:buNone/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Chart Placeholder 8"/>
          <p:cNvSpPr>
            <a:spLocks noGrp="1"/>
          </p:cNvSpPr>
          <p:nvPr>
            <p:ph type="chart" sz="quarter" idx="14"/>
          </p:nvPr>
        </p:nvSpPr>
        <p:spPr>
          <a:xfrm>
            <a:off x="5038590" y="1790169"/>
            <a:ext cx="3669109" cy="2811859"/>
          </a:xfrm>
          <a:prstGeom prst="rect">
            <a:avLst/>
          </a:prstGeom>
        </p:spPr>
        <p:txBody>
          <a:bodyPr lIns="57140" tIns="28570" rIns="57140" bIns="2857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5038590" y="932815"/>
            <a:ext cx="3759502" cy="510977"/>
          </a:xfrm>
          <a:prstGeom prst="rect">
            <a:avLst/>
          </a:prstGeom>
        </p:spPr>
        <p:txBody>
          <a:bodyPr lIns="57140" tIns="28570" rIns="57140" bIns="28570"/>
          <a:lstStyle>
            <a:lvl1pPr>
              <a:buNone/>
              <a:defRPr sz="2200" b="1">
                <a:solidFill>
                  <a:schemeClr val="bg1"/>
                </a:solidFill>
              </a:defRPr>
            </a:lvl1pPr>
            <a:lvl2pPr marL="0">
              <a:spcBef>
                <a:spcPts val="31"/>
              </a:spcBef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2200"/>
            </a:lvl3pPr>
            <a:lvl4pPr>
              <a:buNone/>
              <a:defRPr sz="2200"/>
            </a:lvl4pPr>
            <a:lvl5pPr>
              <a:buNone/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03165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ome_page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833937"/>
            <a:ext cx="914400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 userDrawn="1"/>
        </p:nvSpPr>
        <p:spPr bwMode="auto">
          <a:xfrm>
            <a:off x="8620125" y="4850805"/>
            <a:ext cx="428625" cy="26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3989" tIns="31995" rIns="63989" bIns="31995">
            <a:spAutoFit/>
          </a:bodyPr>
          <a:lstStyle/>
          <a:p>
            <a:pPr algn="r" defTabSz="638854" eaLnBrk="0" hangingPunct="0">
              <a:defRPr/>
            </a:pPr>
            <a:fld id="{2BD868F9-B675-4662-B928-0488666DB04C}" type="slidenum">
              <a:rPr lang="en-US" sz="1300">
                <a:solidFill>
                  <a:srgbClr val="34578D"/>
                </a:solidFill>
                <a:latin typeface="Trebuchet MS"/>
                <a:cs typeface="Arial" pitchFamily="34" charset="0"/>
              </a:rPr>
              <a:pPr algn="r" defTabSz="638854" eaLnBrk="0" hangingPunct="0">
                <a:defRPr/>
              </a:pPr>
              <a:t>‹#›</a:t>
            </a:fld>
            <a:endParaRPr lang="en-US" sz="1300">
              <a:solidFill>
                <a:srgbClr val="34578D"/>
              </a:solidFill>
              <a:latin typeface="Trebuchet MS"/>
              <a:cs typeface="Arial" pitchFamily="34" charset="0"/>
            </a:endParaRPr>
          </a:p>
        </p:txBody>
      </p:sp>
      <p:pic>
        <p:nvPicPr>
          <p:cNvPr id="6" name="Picture 2" descr="C:\Users\Dietman.Grimm\Pictures\TULOGO_2C_150X217 - no slogan.gif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833937"/>
            <a:ext cx="2038946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534027" y="1639303"/>
            <a:ext cx="6602329" cy="3142885"/>
          </a:xfrm>
          <a:prstGeom prst="rect">
            <a:avLst/>
          </a:prstGeom>
        </p:spPr>
        <p:txBody>
          <a:bodyPr lIns="57140" tIns="28570" rIns="57140" bIns="28570"/>
          <a:lstStyle>
            <a:lvl1pPr>
              <a:spcBef>
                <a:spcPts val="15"/>
              </a:spcBef>
              <a:spcAft>
                <a:spcPts val="1125"/>
              </a:spcAft>
              <a:defRPr sz="2200" b="1">
                <a:solidFill>
                  <a:schemeClr val="bg1"/>
                </a:solidFill>
              </a:defRPr>
            </a:lvl1pPr>
            <a:lvl2pPr>
              <a:spcBef>
                <a:spcPts val="15"/>
              </a:spcBef>
              <a:spcAft>
                <a:spcPts val="1125"/>
              </a:spcAft>
              <a:defRPr sz="2000">
                <a:solidFill>
                  <a:schemeClr val="bg1"/>
                </a:solidFill>
              </a:defRPr>
            </a:lvl2pPr>
            <a:lvl3pPr>
              <a:spcBef>
                <a:spcPts val="15"/>
              </a:spcBef>
              <a:spcAft>
                <a:spcPts val="1125"/>
              </a:spcAft>
              <a:defRPr sz="1800"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77034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Slide Blu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4" name="Picture 3" descr="short_wave_powerpoint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51717"/>
            <a:ext cx="9144000" cy="434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9550"/>
            <a:ext cx="7620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787" y="1200151"/>
            <a:ext cx="8560319" cy="32003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Tx/>
              <a:buBlip>
                <a:blip r:embed="rId4"/>
              </a:buBlip>
              <a:defRPr sz="20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www.tu.org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330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Slide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9151"/>
            <a:ext cx="9144000" cy="5333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9151"/>
            <a:ext cx="9144000" cy="533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787" y="1200151"/>
            <a:ext cx="8560319" cy="32003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Tx/>
              <a:buBlip>
                <a:blip r:embed="rId3"/>
              </a:buBlip>
              <a:defRPr sz="20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bg1"/>
                </a:solidFill>
              </a:defRPr>
            </a:lvl1pPr>
          </a:lstStyle>
          <a:p>
            <a:r>
              <a:rPr lang="en-US"/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73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Blu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3" name="Picture 2" descr="short_wave_powerpoint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51717"/>
            <a:ext cx="9144000" cy="434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45080" y="1809750"/>
            <a:ext cx="45719" cy="190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3"/>
          </p:nvPr>
        </p:nvSpPr>
        <p:spPr>
          <a:xfrm>
            <a:off x="381000" y="1809750"/>
            <a:ext cx="2163763" cy="1905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743200" y="1885950"/>
            <a:ext cx="26670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743200" y="2266950"/>
            <a:ext cx="2667000" cy="1295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Position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5788152" y="1885950"/>
            <a:ext cx="3044953" cy="1676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Description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2545080" y="1809750"/>
            <a:ext cx="45719" cy="190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22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9151"/>
            <a:ext cx="9144000" cy="53339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9151"/>
            <a:ext cx="9144000" cy="533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45080" y="1809750"/>
            <a:ext cx="45719" cy="190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3"/>
          </p:nvPr>
        </p:nvSpPr>
        <p:spPr>
          <a:xfrm>
            <a:off x="381000" y="1809750"/>
            <a:ext cx="2163763" cy="1905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743200" y="1885950"/>
            <a:ext cx="26670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743200" y="2266950"/>
            <a:ext cx="2667000" cy="1295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Position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5788152" y="1885950"/>
            <a:ext cx="3044953" cy="1676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Description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2545080" y="1809750"/>
            <a:ext cx="45719" cy="190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81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 Blu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3" name="Picture 2" descr="short_wave_powerpoint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05350"/>
            <a:ext cx="9144000" cy="434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72787" y="971550"/>
            <a:ext cx="8560063" cy="3505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00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9151"/>
            <a:ext cx="9144000" cy="5333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9151"/>
            <a:ext cx="9144000" cy="533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72787" y="971550"/>
            <a:ext cx="8560063" cy="3505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221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slideLayout" Target="../slideLayouts/slideLayout32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761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2" r:id="rId17"/>
    <p:sldLayoutId id="2147483663" r:id="rId18"/>
    <p:sldLayoutId id="2147483664" r:id="rId19"/>
    <p:sldLayoutId id="2147483668" r:id="rId20"/>
    <p:sldLayoutId id="2147483667" r:id="rId21"/>
    <p:sldLayoutId id="2147483665" r:id="rId22"/>
    <p:sldLayoutId id="2147483666" r:id="rId23"/>
    <p:sldLayoutId id="2147483651" r:id="rId24"/>
    <p:sldLayoutId id="2147483669" r:id="rId25"/>
    <p:sldLayoutId id="2147483671" r:id="rId26"/>
    <p:sldLayoutId id="2147483672" r:id="rId27"/>
    <p:sldLayoutId id="2147483673" r:id="rId28"/>
    <p:sldLayoutId id="2147483702" r:id="rId2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181818"/>
            </a:gs>
            <a:gs pos="50000">
              <a:srgbClr val="181818"/>
            </a:gs>
            <a:gs pos="100000">
              <a:srgbClr val="1D2E4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ome_page3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46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140" tIns="28570" rIns="57140" bIns="2857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>
              <a:solidFill>
                <a:prstClr val="black"/>
              </a:solidFill>
            </a:endParaRPr>
          </a:p>
        </p:txBody>
      </p:sp>
      <p:sp>
        <p:nvSpPr>
          <p:cNvPr id="4100" name="Title Placeholder 3"/>
          <p:cNvSpPr>
            <a:spLocks noGrp="1" noChangeArrowheads="1"/>
          </p:cNvSpPr>
          <p:nvPr>
            <p:ph type="title"/>
          </p:nvPr>
        </p:nvSpPr>
        <p:spPr bwMode="auto">
          <a:xfrm>
            <a:off x="290712" y="0"/>
            <a:ext cx="8629054" cy="900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615" tIns="40808" rIns="81615" bIns="408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7711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</p:sldLayoutIdLst>
  <p:hf hdr="0" ftr="0" dt="0"/>
  <p:txStyles>
    <p:titleStyle>
      <a:lvl1pPr algn="l" defTabSz="913641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chemeClr val="bg1"/>
          </a:solidFill>
          <a:latin typeface="Calibri" pitchFamily="34" charset="0"/>
          <a:ea typeface="+mj-ea"/>
          <a:cs typeface="Calibri" pitchFamily="34" charset="0"/>
        </a:defRPr>
      </a:lvl1pPr>
      <a:lvl2pPr algn="l" defTabSz="913641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Calibri" pitchFamily="34" charset="0"/>
        </a:defRPr>
      </a:lvl2pPr>
      <a:lvl3pPr algn="l" defTabSz="913641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Calibri" pitchFamily="34" charset="0"/>
        </a:defRPr>
      </a:lvl3pPr>
      <a:lvl4pPr algn="l" defTabSz="913641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Calibri" pitchFamily="34" charset="0"/>
        </a:defRPr>
      </a:lvl4pPr>
      <a:lvl5pPr algn="l" defTabSz="913641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Calibri" pitchFamily="34" charset="0"/>
        </a:defRPr>
      </a:lvl5pPr>
      <a:lvl6pPr marL="285699" algn="l" defTabSz="913641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Calibri" pitchFamily="34" charset="0"/>
        </a:defRPr>
      </a:lvl6pPr>
      <a:lvl7pPr marL="571398" algn="l" defTabSz="913641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Calibri" pitchFamily="34" charset="0"/>
        </a:defRPr>
      </a:lvl7pPr>
      <a:lvl8pPr marL="857096" algn="l" defTabSz="913641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Calibri" pitchFamily="34" charset="0"/>
        </a:defRPr>
      </a:lvl8pPr>
      <a:lvl9pPr marL="1142795" algn="l" defTabSz="913641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Calibri" pitchFamily="34" charset="0"/>
          <a:cs typeface="Calibri" pitchFamily="34" charset="0"/>
        </a:defRPr>
      </a:lvl9pPr>
    </p:titleStyle>
    <p:bodyStyle>
      <a:lvl1pPr marL="342244" indent="-342244" algn="l" defTabSz="913641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023" indent="-284707" algn="l" defTabSz="913641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3" indent="-228162" algn="l" defTabSz="913641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119" indent="-228162" algn="l" defTabSz="913641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36" indent="-228162" algn="l" defTabSz="913641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23" indent="-228548" algn="l" defTabSz="9141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18" indent="-228548" algn="l" defTabSz="9141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13" indent="-228548" algn="l" defTabSz="9141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08" indent="-228548" algn="l" defTabSz="9141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4" algn="l" defTabSz="9141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0" algn="l" defTabSz="9141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86" algn="l" defTabSz="9141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80" algn="l" defTabSz="9141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77" algn="l" defTabSz="9141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71" algn="l" defTabSz="9141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66" algn="l" defTabSz="9141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61" algn="l" defTabSz="9141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mailto:%20q.collins@tu.org" TargetMode="External"/><Relationship Id="rId3" Type="http://schemas.openxmlformats.org/officeDocument/2006/relationships/hyperlink" Target="https://www.irs.gov/charities-non-profits/charitable-organizations/charitable-contributions-written-acknowledgments" TargetMode="External"/><Relationship Id="rId7" Type="http://schemas.openxmlformats.org/officeDocument/2006/relationships/hyperlink" Target="https://www.tu.org/get-involved/volunteer-tacklebox/risk-management-and-financial-controls-resources/financial-controls-and-reporting/federal-tax-filing-requirements/irs-required-donor-acknowledgment-letters/" TargetMode="External"/><Relationship Id="rId2" Type="http://schemas.openxmlformats.org/officeDocument/2006/relationships/hyperlink" Target="https://www.irs.gov/pub/irs-pdf/p1771.pdf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kindful.com/blog/donation-receipt-templates/" TargetMode="External"/><Relationship Id="rId5" Type="http://schemas.openxmlformats.org/officeDocument/2006/relationships/hyperlink" Target="https://www.councilofnonprofits.org/running-nonprofit/fundraising-and-resource-development/gift-acknowledgments-saying-thank-you-donors" TargetMode="External"/><Relationship Id="rId4" Type="http://schemas.openxmlformats.org/officeDocument/2006/relationships/hyperlink" Target="https://www.irs.gov/charities-non-profits/substantiating-charitable-contribution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u.org/wp-content/uploads/2023/07/Gift-Acceptance-Policy-approved-7.14.23-BOT.pdf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chattlab.org/donate" TargetMode="Externa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flyfishyellowstone.blogspot.com/2017/02/very-good-tool.html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E5CD53-2C7C-3D5F-B20D-E6EC73CE7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43CCD-9BCF-4E49-9C5A-DB1FC39E94CA}" type="slidenum">
              <a:rPr lang="en-US" smtClean="0"/>
              <a:t>1</a:t>
            </a:fld>
            <a:endParaRPr lang="en-US"/>
          </a:p>
        </p:txBody>
      </p:sp>
      <p:pic>
        <p:nvPicPr>
          <p:cNvPr id="3" name="Picture 2" descr="A poster with hands holding a heart&#10;&#10;Description automatically generated">
            <a:extLst>
              <a:ext uri="{FF2B5EF4-FFF2-40B4-BE49-F238E27FC236}">
                <a16:creationId xmlns:a16="http://schemas.microsoft.com/office/drawing/2014/main" id="{0B0FF616-3DDC-6AC1-21F3-6781A6283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220" y="2932"/>
            <a:ext cx="5379425" cy="532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636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F4C81-C293-5367-74E5-858E9EF84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673"/>
            <a:ext cx="7620000" cy="457200"/>
          </a:xfrm>
        </p:spPr>
        <p:txBody>
          <a:bodyPr lIns="91440" tIns="45720" rIns="91440" bIns="45720" anchor="t">
            <a:normAutofit fontScale="90000"/>
          </a:bodyPr>
          <a:lstStyle/>
          <a:p>
            <a:r>
              <a:rPr lang="en-US" b="1" dirty="0">
                <a:latin typeface="Georgia"/>
              </a:rPr>
              <a:t>Quid Pro Quo Contributions – Special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E60A0-DE11-C539-2DA3-E1DF5F248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655" y="973708"/>
            <a:ext cx="8625017" cy="3642502"/>
          </a:xfrm>
        </p:spPr>
        <p:txBody>
          <a:bodyPr lIns="91440" tIns="45720" rIns="91440" bIns="45720" anchor="t">
            <a:normAutofit fontScale="92500"/>
          </a:bodyPr>
          <a:lstStyle/>
          <a:p>
            <a:r>
              <a:rPr lang="en-US" dirty="0">
                <a:solidFill>
                  <a:schemeClr val="tx2"/>
                </a:solidFill>
                <a:latin typeface="Georgia"/>
              </a:rPr>
              <a:t>What is a Quid Pro Quo contribution?</a:t>
            </a:r>
          </a:p>
          <a:p>
            <a:pPr lvl="1">
              <a:buClr>
                <a:srgbClr val="3FAF49"/>
              </a:buClr>
              <a:buFont typeface="Courier New"/>
              <a:buChar char="o"/>
            </a:pPr>
            <a:r>
              <a:rPr lang="en-US" dirty="0">
                <a:solidFill>
                  <a:schemeClr val="tx2"/>
                </a:solidFill>
                <a:latin typeface="Georgia"/>
              </a:rPr>
              <a:t>Payment that is partly contribution and partly for goods/services.</a:t>
            </a:r>
          </a:p>
          <a:p>
            <a:pPr lvl="2">
              <a:buFont typeface="Wingdings"/>
              <a:buChar char="§"/>
            </a:pPr>
            <a:r>
              <a:rPr lang="en-US" dirty="0">
                <a:solidFill>
                  <a:schemeClr val="tx2"/>
                </a:solidFill>
                <a:latin typeface="Georgia"/>
              </a:rPr>
              <a:t>Example: Donate $100 and get a net valued at $40.</a:t>
            </a:r>
          </a:p>
          <a:p>
            <a:pPr lvl="3">
              <a:buFont typeface="Arial"/>
              <a:buChar char="•"/>
            </a:pPr>
            <a:r>
              <a:rPr lang="en-US" dirty="0">
                <a:solidFill>
                  <a:schemeClr val="tx2"/>
                </a:solidFill>
                <a:latin typeface="Georgia"/>
              </a:rPr>
              <a:t>Donation = $80 because the net received is worth $40.</a:t>
            </a:r>
          </a:p>
          <a:p>
            <a:pPr lvl="3">
              <a:buFont typeface="Arial"/>
              <a:buChar char="•"/>
            </a:pPr>
            <a:r>
              <a:rPr lang="en-US" dirty="0">
                <a:solidFill>
                  <a:schemeClr val="tx2"/>
                </a:solidFill>
                <a:latin typeface="Georgia"/>
              </a:rPr>
              <a:t>Use good faith estimate of fair market value for goods/services.</a:t>
            </a:r>
          </a:p>
          <a:p>
            <a:pPr marL="1371600" lvl="3" indent="0">
              <a:buNone/>
            </a:pPr>
            <a:endParaRPr lang="en-US" dirty="0">
              <a:solidFill>
                <a:schemeClr val="tx2"/>
              </a:solidFill>
              <a:latin typeface="Georgia"/>
            </a:endParaRPr>
          </a:p>
          <a:p>
            <a:pPr>
              <a:buFont typeface="Courier New"/>
              <a:buChar char="•"/>
            </a:pPr>
            <a:r>
              <a:rPr lang="en-US" dirty="0">
                <a:solidFill>
                  <a:schemeClr val="tx2"/>
                </a:solidFill>
                <a:latin typeface="Georgia"/>
              </a:rPr>
              <a:t>When is acknowledgment required?</a:t>
            </a:r>
          </a:p>
          <a:p>
            <a:pPr lvl="1">
              <a:buFont typeface="Courier New"/>
              <a:buChar char="o"/>
            </a:pPr>
            <a:r>
              <a:rPr lang="en-US" dirty="0">
                <a:solidFill>
                  <a:schemeClr val="tx2"/>
                </a:solidFill>
                <a:latin typeface="Georgia"/>
              </a:rPr>
              <a:t>If the overall payment/donation is at least $75.</a:t>
            </a:r>
          </a:p>
          <a:p>
            <a:pPr lvl="1">
              <a:buFont typeface="Courier New"/>
              <a:buChar char="o"/>
            </a:pPr>
            <a:r>
              <a:rPr lang="en-US" dirty="0">
                <a:solidFill>
                  <a:schemeClr val="tx2"/>
                </a:solidFill>
                <a:latin typeface="Georgia"/>
              </a:rPr>
              <a:t>Above example: actual donation is &lt; $75, but QPQ requirements still triggered because overall payment is at least $75.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94CE34-6F9E-42DE-D3E7-A2CA43AE0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7042-B465-4730-800E-86D0EFD0894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91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738B3-3013-86B4-E552-7A7C02BE0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732" y="4673"/>
            <a:ext cx="7620000" cy="457200"/>
          </a:xfrm>
        </p:spPr>
        <p:txBody>
          <a:bodyPr lIns="91440" tIns="45720" rIns="91440" bIns="45720" anchor="t">
            <a:normAutofit fontScale="90000"/>
          </a:bodyPr>
          <a:lstStyle/>
          <a:p>
            <a:r>
              <a:rPr lang="en-US" sz="2600" b="1" dirty="0">
                <a:latin typeface="Georgia"/>
              </a:rPr>
              <a:t>Quid Pro Quo Contributions – Special Considerations </a:t>
            </a:r>
            <a:endParaRPr lang="en-US" sz="2600" b="1">
              <a:solidFill>
                <a:srgbClr val="000000"/>
              </a:solidFill>
              <a:latin typeface="Georgia"/>
            </a:endParaRP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853CD-557E-0727-B8FC-E00D12E32E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>
            <a:normAutofit lnSpcReduction="10000"/>
          </a:bodyPr>
          <a:lstStyle/>
          <a:p>
            <a:r>
              <a:rPr lang="en-US" dirty="0">
                <a:solidFill>
                  <a:schemeClr val="tx2"/>
                </a:solidFill>
                <a:latin typeface="Georgia"/>
              </a:rPr>
              <a:t>How do Quid Pro Quo Acknowledgments differ from others?</a:t>
            </a:r>
          </a:p>
          <a:p>
            <a:pPr lvl="1">
              <a:buClr>
                <a:srgbClr val="3FAF49"/>
              </a:buClr>
              <a:buFont typeface="Courier New"/>
              <a:buChar char="o"/>
            </a:pPr>
            <a:r>
              <a:rPr lang="en-US" dirty="0">
                <a:solidFill>
                  <a:schemeClr val="tx2"/>
                </a:solidFill>
                <a:latin typeface="Georgia"/>
              </a:rPr>
              <a:t>The same organizational info must be provided, but must inform donor of the amount that is deductible—using the prior example, $80 would be deductible.</a:t>
            </a:r>
          </a:p>
          <a:p>
            <a:pPr lvl="1">
              <a:buClr>
                <a:srgbClr val="3FAF49"/>
              </a:buClr>
              <a:buFont typeface="Courier New"/>
              <a:buChar char="o"/>
            </a:pPr>
            <a:r>
              <a:rPr lang="en-US" dirty="0">
                <a:solidFill>
                  <a:schemeClr val="tx2"/>
                </a:solidFill>
                <a:latin typeface="Georgia"/>
              </a:rPr>
              <a:t>Must provide donor with good faith estimate of FMV of goods/services.</a:t>
            </a:r>
          </a:p>
          <a:p>
            <a:pPr lvl="1">
              <a:buClr>
                <a:srgbClr val="3FAF49"/>
              </a:buClr>
              <a:buFont typeface="Courier New"/>
              <a:buChar char="o"/>
            </a:pPr>
            <a:endParaRPr lang="en-US" dirty="0">
              <a:solidFill>
                <a:schemeClr val="tx2"/>
              </a:solidFill>
              <a:latin typeface="Georgia"/>
            </a:endParaRPr>
          </a:p>
          <a:p>
            <a:pPr>
              <a:buFont typeface="Courier New"/>
              <a:buChar char="•"/>
            </a:pPr>
            <a:r>
              <a:rPr lang="en-US" dirty="0">
                <a:solidFill>
                  <a:schemeClr val="tx2"/>
                </a:solidFill>
                <a:latin typeface="Georgia"/>
              </a:rPr>
              <a:t>Penalties for failure to comply?</a:t>
            </a:r>
          </a:p>
          <a:p>
            <a:pPr lvl="1">
              <a:buClr>
                <a:srgbClr val="3FAF49"/>
              </a:buClr>
              <a:buFont typeface="Courier New"/>
              <a:buChar char="o"/>
            </a:pPr>
            <a:r>
              <a:rPr lang="en-US" dirty="0">
                <a:solidFill>
                  <a:schemeClr val="tx2"/>
                </a:solidFill>
                <a:latin typeface="Georgia"/>
              </a:rPr>
              <a:t>Penalty of $10/contribution, not to exceed $5000 per fundraising event or mailing.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D0AAEA-0F4C-6461-F31A-26526438C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7042-B465-4730-800E-86D0EFD0894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60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02DAD-29F5-DC43-199E-7284DA4B9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>
            <a:normAutofit fontScale="90000"/>
          </a:bodyPr>
          <a:lstStyle/>
          <a:p>
            <a:r>
              <a:rPr lang="en-US" b="1" dirty="0">
                <a:latin typeface="Georgia"/>
              </a:rPr>
              <a:t>HELPFUL RESOURCES TO 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7ED07-130C-C479-E8A6-2629EC9F5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655" y="1200151"/>
            <a:ext cx="8603451" cy="3448408"/>
          </a:xfrm>
        </p:spPr>
        <p:txBody>
          <a:bodyPr lIns="91440" tIns="45720" rIns="91440" bIns="45720" anchor="t">
            <a:normAutofit fontScale="85000" lnSpcReduction="20000"/>
          </a:bodyPr>
          <a:lstStyle/>
          <a:p>
            <a:r>
              <a:rPr lang="en-US" dirty="0">
                <a:latin typeface="Georgia"/>
                <a:hlinkClick r:id="rId2"/>
              </a:rPr>
              <a:t>IRS Pub. 1771</a:t>
            </a:r>
            <a:r>
              <a:rPr lang="en-US" dirty="0">
                <a:latin typeface="Georgia"/>
              </a:rPr>
              <a:t>: Charitable Contributions – Substantiation and Disclosure Requirements</a:t>
            </a:r>
            <a:endParaRPr lang="en-US" dirty="0"/>
          </a:p>
          <a:p>
            <a:r>
              <a:rPr lang="en-US">
                <a:latin typeface="Georgia"/>
              </a:rPr>
              <a:t>IRS: </a:t>
            </a:r>
            <a:r>
              <a:rPr lang="en-US" dirty="0">
                <a:latin typeface="Georgia"/>
                <a:hlinkClick r:id="rId3"/>
              </a:rPr>
              <a:t>Charitable Contributions: Written Acknowledgments</a:t>
            </a:r>
          </a:p>
          <a:p>
            <a:pPr>
              <a:buChar char="•"/>
            </a:pPr>
            <a:r>
              <a:rPr lang="en-US">
                <a:latin typeface="Georgia"/>
              </a:rPr>
              <a:t>IRS: </a:t>
            </a:r>
            <a:r>
              <a:rPr lang="en-US" dirty="0">
                <a:latin typeface="Georgia"/>
                <a:hlinkClick r:id="rId4"/>
              </a:rPr>
              <a:t>Substantiating Charitable Contributions</a:t>
            </a:r>
            <a:endParaRPr lang="en-US" dirty="0">
              <a:latin typeface="Georgia"/>
            </a:endParaRPr>
          </a:p>
          <a:p>
            <a:pPr>
              <a:buChar char="•"/>
            </a:pPr>
            <a:r>
              <a:rPr lang="en-US" dirty="0" err="1">
                <a:latin typeface="Georgia"/>
              </a:rPr>
              <a:t>Nat'l</a:t>
            </a:r>
            <a:r>
              <a:rPr lang="en-US" dirty="0">
                <a:latin typeface="Georgia"/>
              </a:rPr>
              <a:t> Council of Nonprofits - </a:t>
            </a:r>
            <a:r>
              <a:rPr lang="en-US" dirty="0">
                <a:latin typeface="Georgia"/>
                <a:hlinkClick r:id="rId5"/>
              </a:rPr>
              <a:t>Gift Acknowledgments: Saying "Thank You" to Donors</a:t>
            </a:r>
            <a:endParaRPr lang="en-US" dirty="0">
              <a:latin typeface="Georgia"/>
            </a:endParaRPr>
          </a:p>
          <a:p>
            <a:pPr>
              <a:buChar char="•"/>
            </a:pPr>
            <a:r>
              <a:rPr lang="en-US" dirty="0" err="1">
                <a:latin typeface="Georgia"/>
              </a:rPr>
              <a:t>Bloomerang</a:t>
            </a:r>
            <a:r>
              <a:rPr lang="en-US" dirty="0">
                <a:latin typeface="Georgia"/>
              </a:rPr>
              <a:t> + </a:t>
            </a:r>
            <a:r>
              <a:rPr lang="en-US" dirty="0" err="1">
                <a:latin typeface="Georgia"/>
              </a:rPr>
              <a:t>Kindful</a:t>
            </a:r>
            <a:r>
              <a:rPr lang="en-US" dirty="0">
                <a:latin typeface="Georgia"/>
              </a:rPr>
              <a:t>: </a:t>
            </a:r>
            <a:r>
              <a:rPr lang="en-US" dirty="0">
                <a:latin typeface="Georgia"/>
                <a:hlinkClick r:id="rId6"/>
              </a:rPr>
              <a:t>Donation Receipt Email &amp; Letter Templates</a:t>
            </a:r>
            <a:endParaRPr lang="en-US" dirty="0">
              <a:latin typeface="Georgia"/>
            </a:endParaRPr>
          </a:p>
          <a:p>
            <a:pPr>
              <a:buChar char="•"/>
            </a:pPr>
            <a:r>
              <a:rPr lang="en-US" dirty="0">
                <a:latin typeface="Georgia"/>
              </a:rPr>
              <a:t>TU Tacklebox: </a:t>
            </a:r>
            <a:r>
              <a:rPr lang="en-US" dirty="0">
                <a:latin typeface="Georgia"/>
                <a:hlinkClick r:id="rId7"/>
              </a:rPr>
              <a:t>IRS Required Donor Acknowledgment Letters</a:t>
            </a:r>
            <a:endParaRPr lang="en-US" dirty="0">
              <a:latin typeface="Georgia"/>
            </a:endParaRPr>
          </a:p>
          <a:p>
            <a:pPr>
              <a:buChar char="•"/>
            </a:pPr>
            <a:endParaRPr lang="en-US" dirty="0">
              <a:latin typeface="Georgia"/>
            </a:endParaRPr>
          </a:p>
          <a:p>
            <a:pPr>
              <a:buChar char="•"/>
            </a:pPr>
            <a:endParaRPr lang="en-US" dirty="0">
              <a:latin typeface="Georgia"/>
            </a:endParaRPr>
          </a:p>
          <a:p>
            <a:pPr>
              <a:buChar char="•"/>
            </a:pPr>
            <a:endParaRPr lang="en-US" dirty="0">
              <a:latin typeface="Georgia"/>
            </a:endParaRPr>
          </a:p>
          <a:p>
            <a:pPr marL="0" indent="0" algn="ctr">
              <a:buNone/>
            </a:pPr>
            <a:r>
              <a:rPr lang="en-US" dirty="0">
                <a:latin typeface="Georgia"/>
              </a:rPr>
              <a:t>As always, please do not hesitate to reach out to </a:t>
            </a:r>
            <a:r>
              <a:rPr lang="en-US" dirty="0">
                <a:latin typeface="Georgia"/>
                <a:hlinkClick r:id="rId8"/>
              </a:rPr>
              <a:t>Q Collins</a:t>
            </a:r>
            <a:r>
              <a:rPr lang="en-US" dirty="0">
                <a:latin typeface="Georgia"/>
              </a:rPr>
              <a:t>, TU's Volunteer Governance &amp; </a:t>
            </a:r>
            <a:r>
              <a:rPr lang="en-US">
                <a:latin typeface="Georgia"/>
              </a:rPr>
              <a:t>Reporting Manager if you have any questions or concerns—</a:t>
            </a:r>
            <a:r>
              <a:rPr lang="en-US" i="1" u="sng">
                <a:solidFill>
                  <a:schemeClr val="tx1"/>
                </a:solidFill>
                <a:latin typeface="Georgia"/>
              </a:rPr>
              <a:t>I am more than happy to </a:t>
            </a:r>
            <a:r>
              <a:rPr lang="en-US" i="1" u="sng" dirty="0">
                <a:solidFill>
                  <a:schemeClr val="tx1"/>
                </a:solidFill>
                <a:latin typeface="Georgia"/>
              </a:rPr>
              <a:t>provide template language we use to acknowledge donations at the national level!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CC4CC8-B0BB-A2ED-8E3D-CB09392E9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7042-B465-4730-800E-86D0EFD0894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88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nature, lake, shore&#10;&#10;Description automatically generated">
            <a:extLst>
              <a:ext uri="{FF2B5EF4-FFF2-40B4-BE49-F238E27FC236}">
                <a16:creationId xmlns:a16="http://schemas.microsoft.com/office/drawing/2014/main" id="{6FD7C681-77B6-4A81-A7E4-5734080CE5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" t="27664" r="14540" b="2444"/>
          <a:stretch/>
        </p:blipFill>
        <p:spPr>
          <a:xfrm>
            <a:off x="-18049" y="0"/>
            <a:ext cx="9162049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46A83D-7841-40B1-84A4-3088407382A4}"/>
              </a:ext>
            </a:extLst>
          </p:cNvPr>
          <p:cNvSpPr txBox="1"/>
          <p:nvPr/>
        </p:nvSpPr>
        <p:spPr>
          <a:xfrm>
            <a:off x="2076450" y="342900"/>
            <a:ext cx="2495550" cy="519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75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Questions?</a:t>
            </a:r>
          </a:p>
        </p:txBody>
      </p:sp>
      <p:pic>
        <p:nvPicPr>
          <p:cNvPr id="6" name="Picture 5" descr="TROUT UNLIMITED NEW TROUT rev.eps">
            <a:extLst>
              <a:ext uri="{FF2B5EF4-FFF2-40B4-BE49-F238E27FC236}">
                <a16:creationId xmlns:a16="http://schemas.microsoft.com/office/drawing/2014/main" id="{F98E6F28-206F-48A0-A6FD-21AEED4533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818" y="3109058"/>
            <a:ext cx="1642983" cy="212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790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CAB55-96BE-E45B-A1FF-727992A66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>
            <a:normAutofit fontScale="90000"/>
          </a:bodyPr>
          <a:lstStyle/>
          <a:p>
            <a:r>
              <a:rPr lang="en-US" b="1" dirty="0">
                <a:latin typeface="Georgia"/>
              </a:rPr>
              <a:t>Roadmap for Today's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433AF-2598-AD9B-F878-27D60C7BF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259" y="973707"/>
            <a:ext cx="8894592" cy="3459191"/>
          </a:xfrm>
        </p:spPr>
        <p:txBody>
          <a:bodyPr lIns="91440" tIns="45720" rIns="91440" bIns="45720" anchor="t">
            <a:normAutofit/>
          </a:bodyPr>
          <a:lstStyle/>
          <a:p>
            <a:pPr marL="457200" indent="-457200">
              <a:buAutoNum type="arabicPeriod"/>
            </a:pPr>
            <a:r>
              <a:rPr lang="en-US" dirty="0">
                <a:solidFill>
                  <a:schemeClr val="tx2"/>
                </a:solidFill>
                <a:latin typeface="Georgia"/>
              </a:rPr>
              <a:t>Brief review of TU's Gift Acceptance Policy and how it relates to donations.</a:t>
            </a:r>
          </a:p>
          <a:p>
            <a:pPr marL="457200" indent="-457200">
              <a:buAutoNum type="arabicPeriod"/>
            </a:pPr>
            <a:r>
              <a:rPr lang="en-US" dirty="0">
                <a:solidFill>
                  <a:schemeClr val="tx2"/>
                </a:solidFill>
                <a:latin typeface="Georgia"/>
              </a:rPr>
              <a:t>Why Donation Acknowledgment Matters.</a:t>
            </a:r>
          </a:p>
          <a:p>
            <a:pPr marL="457200" indent="-457200">
              <a:buAutoNum type="arabicPeriod"/>
            </a:pPr>
            <a:r>
              <a:rPr lang="en-US" dirty="0">
                <a:solidFill>
                  <a:schemeClr val="tx2"/>
                </a:solidFill>
                <a:latin typeface="Georgia"/>
              </a:rPr>
              <a:t>Requirements when Acknowledging Cash Contributions.</a:t>
            </a:r>
          </a:p>
          <a:p>
            <a:pPr marL="457200" indent="-457200">
              <a:buAutoNum type="arabicPeriod"/>
            </a:pPr>
            <a:r>
              <a:rPr lang="en-US" dirty="0">
                <a:solidFill>
                  <a:schemeClr val="tx2"/>
                </a:solidFill>
                <a:latin typeface="Georgia"/>
              </a:rPr>
              <a:t>Best Practices for Cash Contributions.</a:t>
            </a:r>
          </a:p>
          <a:p>
            <a:pPr marL="457200" indent="-457200">
              <a:buAutoNum type="arabicPeriod"/>
            </a:pPr>
            <a:r>
              <a:rPr lang="en-US" dirty="0">
                <a:solidFill>
                  <a:schemeClr val="tx2"/>
                </a:solidFill>
                <a:latin typeface="Georgia"/>
              </a:rPr>
              <a:t>Acknowledging In-Kind Contributions.</a:t>
            </a:r>
          </a:p>
          <a:p>
            <a:pPr marL="457200" indent="-457200">
              <a:buAutoNum type="arabicPeriod"/>
            </a:pPr>
            <a:r>
              <a:rPr lang="en-US" dirty="0">
                <a:solidFill>
                  <a:schemeClr val="tx2"/>
                </a:solidFill>
                <a:latin typeface="Georgia"/>
              </a:rPr>
              <a:t>Requirements &amp; Best Practices for In-Kind Contributions.</a:t>
            </a:r>
          </a:p>
          <a:p>
            <a:pPr marL="457200" indent="-457200">
              <a:buAutoNum type="arabicPeriod"/>
            </a:pPr>
            <a:r>
              <a:rPr lang="en-US" dirty="0">
                <a:solidFill>
                  <a:schemeClr val="tx2"/>
                </a:solidFill>
                <a:latin typeface="Georgia"/>
              </a:rPr>
              <a:t>Quid Pro Quo Donations – Special Considerations.</a:t>
            </a:r>
          </a:p>
          <a:p>
            <a:pPr marL="457200" indent="-457200">
              <a:buAutoNum type="arabicPeriod"/>
            </a:pPr>
            <a:r>
              <a:rPr lang="en-US" dirty="0">
                <a:solidFill>
                  <a:schemeClr val="tx2"/>
                </a:solidFill>
                <a:latin typeface="Georgia"/>
              </a:rPr>
              <a:t>Resources (including sample acknowledgment letters).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9959A-A75B-DE27-ADA7-3F9741BAD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7042-B465-4730-800E-86D0EFD0894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25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27567-E930-863F-DF88-72FB8490D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732" y="4673"/>
            <a:ext cx="7900358" cy="457200"/>
          </a:xfrm>
        </p:spPr>
        <p:txBody>
          <a:bodyPr lIns="91440" tIns="45720" rIns="91440" bIns="45720" anchor="t">
            <a:normAutofit fontScale="90000"/>
          </a:bodyPr>
          <a:lstStyle/>
          <a:p>
            <a:r>
              <a:rPr lang="en-US" b="1" dirty="0">
                <a:latin typeface="Georgia"/>
              </a:rPr>
              <a:t>Before accepting a gift consider TU's Gift Acceptance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BEDE3-8345-C9E9-08E8-378D10B24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>
            <a:normAutofit/>
          </a:bodyPr>
          <a:lstStyle/>
          <a:p>
            <a:pPr>
              <a:buFont typeface="Arial"/>
            </a:pPr>
            <a:r>
              <a:rPr lang="en-US" dirty="0">
                <a:solidFill>
                  <a:schemeClr val="tx2"/>
                </a:solidFill>
                <a:latin typeface="Georgi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Gift Acceptance Policy</a:t>
            </a:r>
            <a:endParaRPr lang="en-US">
              <a:solidFill>
                <a:schemeClr val="tx2"/>
              </a:solidFill>
              <a:latin typeface="Georgia"/>
            </a:endParaRPr>
          </a:p>
          <a:p>
            <a:pPr>
              <a:buFont typeface="Arial"/>
            </a:pPr>
            <a:r>
              <a:rPr lang="en-US" dirty="0">
                <a:solidFill>
                  <a:schemeClr val="tx2"/>
                </a:solidFill>
                <a:latin typeface="Georgia"/>
              </a:rPr>
              <a:t>Certain gifts require review by TU's Gift Acceptance Committee</a:t>
            </a:r>
          </a:p>
          <a:p>
            <a:pPr lvl="1">
              <a:buClr>
                <a:srgbClr val="3FAF49"/>
              </a:buClr>
              <a:buFont typeface="Arial"/>
              <a:buChar char="•"/>
            </a:pPr>
            <a:r>
              <a:rPr lang="en-US" dirty="0">
                <a:solidFill>
                  <a:schemeClr val="tx2"/>
                </a:solidFill>
                <a:latin typeface="Georgia"/>
              </a:rPr>
              <a:t>These gifts carry certain risks that warrant professional review.</a:t>
            </a:r>
          </a:p>
          <a:p>
            <a:pPr lvl="2">
              <a:buFont typeface="Arial"/>
              <a:buChar char="•"/>
            </a:pPr>
            <a:r>
              <a:rPr lang="en-US" sz="2000" dirty="0">
                <a:solidFill>
                  <a:schemeClr val="tx2"/>
                </a:solidFill>
                <a:latin typeface="Georgia"/>
              </a:rPr>
              <a:t>Real Estate or Conservation Easements; closely held securities; bargain sales of any type of asset.</a:t>
            </a:r>
          </a:p>
          <a:p>
            <a:pPr>
              <a:buFont typeface="Arial"/>
              <a:buChar char="•"/>
            </a:pPr>
            <a:r>
              <a:rPr lang="en-US" dirty="0">
                <a:solidFill>
                  <a:schemeClr val="tx2"/>
                </a:solidFill>
                <a:latin typeface="Georgia"/>
              </a:rPr>
              <a:t>You can always request assistance when considering unusual gifts.</a:t>
            </a:r>
          </a:p>
          <a:p>
            <a:pPr lvl="1">
              <a:buClr>
                <a:srgbClr val="3FAF49"/>
              </a:buClr>
              <a:buFont typeface="Arial"/>
              <a:buChar char="•"/>
            </a:pPr>
            <a:r>
              <a:rPr lang="en-US" dirty="0">
                <a:solidFill>
                  <a:schemeClr val="tx2"/>
                </a:solidFill>
                <a:latin typeface="Georgia"/>
              </a:rPr>
              <a:t>Recently prevented chapter reclassification of public charity status after receiving large windfall gift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F4F784-2825-436E-46AB-3B1256EEB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7042-B465-4730-800E-86D0EFD0894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250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136CC-2221-1C41-8B23-EFCAE43F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sz="2200" b="1" dirty="0">
                <a:latin typeface="Georgia"/>
              </a:rPr>
              <a:t>Why Donation Acknowledgment Matters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8208D-FD28-E026-EFE2-844AEE828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7042-B465-4730-800E-86D0EFD08949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 descr="A hand putting a coin into a donation box&#10;&#10;Description automatically generated">
            <a:extLst>
              <a:ext uri="{FF2B5EF4-FFF2-40B4-BE49-F238E27FC236}">
                <a16:creationId xmlns:a16="http://schemas.microsoft.com/office/drawing/2014/main" id="{1A2A6029-172F-0696-9EA9-D177A2451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7771" y="1475027"/>
            <a:ext cx="2923815" cy="1977785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0AC8366-B44C-C837-50DA-07144454B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765" y="1174938"/>
            <a:ext cx="5870908" cy="3225612"/>
          </a:xfrm>
        </p:spPr>
        <p:txBody>
          <a:bodyPr lIns="91440" tIns="45720" rIns="91440" bIns="45720" anchor="t">
            <a:normAutofit fontScale="92500" lnSpcReduction="20000"/>
          </a:bodyPr>
          <a:lstStyle/>
          <a:p>
            <a:r>
              <a:rPr lang="en-US" dirty="0">
                <a:solidFill>
                  <a:schemeClr val="tx2"/>
                </a:solidFill>
                <a:latin typeface="Georgia"/>
              </a:rPr>
              <a:t>Legally required in many circumstances; allows donors to deduct contributions.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  <a:latin typeface="Georgia"/>
            </a:endParaRPr>
          </a:p>
          <a:p>
            <a:r>
              <a:rPr lang="en-US" dirty="0">
                <a:solidFill>
                  <a:schemeClr val="tx2"/>
                </a:solidFill>
                <a:latin typeface="Georgia"/>
              </a:rPr>
              <a:t>Even if not required, still advisable so donors feel noticed and appreciated.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  <a:latin typeface="Georgia"/>
            </a:endParaRPr>
          </a:p>
          <a:p>
            <a:r>
              <a:rPr lang="en-US" dirty="0">
                <a:solidFill>
                  <a:schemeClr val="tx2"/>
                </a:solidFill>
                <a:latin typeface="Georgia"/>
              </a:rPr>
              <a:t>Opportunity to share the impact of the gift and educate donors on your org's activities.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  <a:latin typeface="Georgia"/>
            </a:endParaRPr>
          </a:p>
          <a:p>
            <a:r>
              <a:rPr lang="en-US" dirty="0">
                <a:solidFill>
                  <a:schemeClr val="tx2"/>
                </a:solidFill>
                <a:latin typeface="Georgia"/>
              </a:rPr>
              <a:t>Donors expect to receive a receipt when donating to charitable organizations.</a:t>
            </a:r>
          </a:p>
        </p:txBody>
      </p:sp>
    </p:spTree>
    <p:extLst>
      <p:ext uri="{BB962C8B-B14F-4D97-AF65-F5344CB8AC3E}">
        <p14:creationId xmlns:p14="http://schemas.microsoft.com/office/powerpoint/2010/main" val="3772569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FAD80-AFF7-F017-97AF-16FEE9788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US" sz="2000" b="1" dirty="0">
                <a:latin typeface="Georgia"/>
              </a:rPr>
              <a:t>Requirements when Acknowledging Cash Contributions</a:t>
            </a:r>
            <a:endParaRPr lang="en-US" sz="2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7D80A-5B80-0DEF-CCE1-866C67D58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655" y="941358"/>
            <a:ext cx="5972394" cy="3642503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dirty="0">
                <a:solidFill>
                  <a:schemeClr val="tx2"/>
                </a:solidFill>
                <a:latin typeface="Georgia"/>
              </a:rPr>
              <a:t>REQUIRED if ≥$250</a:t>
            </a:r>
          </a:p>
          <a:p>
            <a:pPr>
              <a:buChar char="•"/>
            </a:pPr>
            <a:r>
              <a:rPr lang="en-US" dirty="0">
                <a:solidFill>
                  <a:schemeClr val="tx2"/>
                </a:solidFill>
                <a:latin typeface="Georgia"/>
              </a:rPr>
              <a:t>Should</a:t>
            </a:r>
            <a:r>
              <a:rPr lang="en-US" i="1" dirty="0">
                <a:solidFill>
                  <a:schemeClr val="tx2"/>
                </a:solidFill>
                <a:latin typeface="Georgia"/>
              </a:rPr>
              <a:t> </a:t>
            </a:r>
            <a:r>
              <a:rPr lang="en-US" dirty="0">
                <a:solidFill>
                  <a:schemeClr val="tx2"/>
                </a:solidFill>
                <a:latin typeface="Georgia"/>
              </a:rPr>
              <a:t>include the following:</a:t>
            </a:r>
          </a:p>
          <a:p>
            <a:pPr lvl="1">
              <a:buClr>
                <a:srgbClr val="3FAF49"/>
              </a:buClr>
              <a:buFont typeface="Courier New"/>
              <a:buChar char="o"/>
            </a:pPr>
            <a:r>
              <a:rPr lang="en-US" dirty="0">
                <a:solidFill>
                  <a:schemeClr val="tx2"/>
                </a:solidFill>
                <a:latin typeface="Georgia"/>
              </a:rPr>
              <a:t>Donor name; Org. Name; donation amt.; donation date; statement that no goods/services provided (if true); statement of tax-exempt status; EIN.</a:t>
            </a:r>
          </a:p>
          <a:p>
            <a:pPr>
              <a:buFont typeface="Courier New"/>
              <a:buChar char="•"/>
            </a:pPr>
            <a:r>
              <a:rPr lang="en-US" dirty="0">
                <a:solidFill>
                  <a:schemeClr val="tx2"/>
                </a:solidFill>
                <a:latin typeface="Georgia"/>
              </a:rPr>
              <a:t>Should be sent to donor as soon as possible, but </a:t>
            </a:r>
            <a:r>
              <a:rPr lang="en-US" u="sng" dirty="0">
                <a:solidFill>
                  <a:schemeClr val="tx2"/>
                </a:solidFill>
                <a:latin typeface="Georgia"/>
              </a:rPr>
              <a:t>always</a:t>
            </a:r>
            <a:r>
              <a:rPr lang="en-US" dirty="0">
                <a:solidFill>
                  <a:schemeClr val="tx2"/>
                </a:solidFill>
                <a:latin typeface="Georgia"/>
              </a:rPr>
              <a:t> no later than Jan. 31. </a:t>
            </a:r>
          </a:p>
          <a:p>
            <a:pPr>
              <a:buFont typeface="Courier New"/>
              <a:buChar char="•"/>
            </a:pPr>
            <a:r>
              <a:rPr lang="en-US" dirty="0">
                <a:solidFill>
                  <a:schemeClr val="tx2"/>
                </a:solidFill>
                <a:latin typeface="Georgia"/>
              </a:rPr>
              <a:t>Can provide one letter per donation, or one letter covering all donations in a year.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2A2BBB-B3A6-32FB-DADD-E8BF4C670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7042-B465-4730-800E-86D0EFD08949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 descr="A hand putting dollar bill into a metal can&#10;&#10;Description automatically generated">
            <a:extLst>
              <a:ext uri="{FF2B5EF4-FFF2-40B4-BE49-F238E27FC236}">
                <a16:creationId xmlns:a16="http://schemas.microsoft.com/office/drawing/2014/main" id="{6AEAA67B-E274-5CB5-124E-C7A00797C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29589" y="945516"/>
            <a:ext cx="2399393" cy="365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356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136CC-2221-1C41-8B23-EFCAE43F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sz="2200" b="1" dirty="0">
                <a:latin typeface="Georgia"/>
              </a:rPr>
              <a:t>Best Practices for Cash Contributions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B0811-9389-8BC2-F411-BB0384BA5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209" y="1042609"/>
            <a:ext cx="8506403" cy="3595167"/>
          </a:xfrm>
        </p:spPr>
        <p:txBody>
          <a:bodyPr lIns="91440" tIns="45720" rIns="91440" bIns="45720" anchor="t">
            <a:normAutofit/>
          </a:bodyPr>
          <a:lstStyle/>
          <a:p>
            <a:pPr>
              <a:buFont typeface="Arial"/>
            </a:pPr>
            <a:r>
              <a:rPr lang="en-US" b="1" dirty="0">
                <a:solidFill>
                  <a:schemeClr val="tx2"/>
                </a:solidFill>
                <a:latin typeface="Georgia"/>
              </a:rPr>
              <a:t>Acknowledge and thank each donor</a:t>
            </a:r>
            <a:r>
              <a:rPr lang="en-US" dirty="0">
                <a:solidFill>
                  <a:schemeClr val="tx2"/>
                </a:solidFill>
                <a:latin typeface="Georgia"/>
              </a:rPr>
              <a:t>, regardless of donation size—every contribution matters!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  <a:latin typeface="Georgia"/>
            </a:endParaRPr>
          </a:p>
          <a:p>
            <a:pPr>
              <a:buFont typeface="Arial"/>
              <a:buChar char="•"/>
            </a:pPr>
            <a:r>
              <a:rPr lang="en-US" b="1" dirty="0">
                <a:solidFill>
                  <a:schemeClr val="tx2"/>
                </a:solidFill>
                <a:latin typeface="Georgia"/>
              </a:rPr>
              <a:t>Acknowledge donations quickly</a:t>
            </a:r>
            <a:r>
              <a:rPr lang="en-US" dirty="0">
                <a:solidFill>
                  <a:schemeClr val="tx2"/>
                </a:solidFill>
                <a:latin typeface="Georgia"/>
              </a:rPr>
              <a:t>—nobody wants to feel forgotten.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  <a:latin typeface="Georgia"/>
            </a:endParaRPr>
          </a:p>
          <a:p>
            <a:pPr>
              <a:buFont typeface="Arial"/>
              <a:buChar char="•"/>
            </a:pPr>
            <a:r>
              <a:rPr lang="en-US" b="1" dirty="0">
                <a:solidFill>
                  <a:schemeClr val="tx2"/>
                </a:solidFill>
                <a:latin typeface="Georgia"/>
              </a:rPr>
              <a:t>Use your chapter's letterhead</a:t>
            </a:r>
            <a:r>
              <a:rPr lang="en-US" dirty="0">
                <a:solidFill>
                  <a:schemeClr val="tx2"/>
                </a:solidFill>
                <a:latin typeface="Georgia"/>
              </a:rPr>
              <a:t> to add a sense of professionalism and formality to the acknowledgment.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  <a:latin typeface="Georgia"/>
            </a:endParaRPr>
          </a:p>
          <a:p>
            <a:pPr>
              <a:buFont typeface="Arial"/>
              <a:buChar char="•"/>
            </a:pPr>
            <a:r>
              <a:rPr lang="en-US" b="1" dirty="0">
                <a:solidFill>
                  <a:schemeClr val="tx2"/>
                </a:solidFill>
                <a:latin typeface="Georgia"/>
              </a:rPr>
              <a:t>Use standardized language</a:t>
            </a:r>
            <a:r>
              <a:rPr lang="en-US" dirty="0">
                <a:solidFill>
                  <a:schemeClr val="tx2"/>
                </a:solidFill>
                <a:latin typeface="Georgia"/>
              </a:rPr>
              <a:t> to ensure required language is captured, but also feel free to add a personal note!</a:t>
            </a:r>
          </a:p>
          <a:p>
            <a:pPr lvl="1">
              <a:buClr>
                <a:srgbClr val="3FAF49"/>
              </a:buClr>
              <a:buFont typeface="Courier New,monospace"/>
              <a:buChar char="o"/>
            </a:pPr>
            <a:endParaRPr lang="en-US" dirty="0">
              <a:solidFill>
                <a:srgbClr val="535353"/>
              </a:solidFill>
              <a:latin typeface="Gill Sans MT"/>
            </a:endParaRPr>
          </a:p>
          <a:p>
            <a:pPr lvl="1">
              <a:buClr>
                <a:srgbClr val="3FAF49"/>
              </a:buClr>
              <a:buFont typeface="Courier New"/>
              <a:buChar char="o"/>
            </a:pPr>
            <a:endParaRPr lang="en-US" dirty="0">
              <a:solidFill>
                <a:srgbClr val="535353"/>
              </a:solidFill>
              <a:latin typeface="Gill Sans MT"/>
            </a:endParaRPr>
          </a:p>
          <a:p>
            <a:pPr lvl="1">
              <a:buClr>
                <a:srgbClr val="3FAF49"/>
              </a:buClr>
              <a:buFont typeface="Courier New"/>
              <a:buChar char="o"/>
            </a:pPr>
            <a:endParaRPr lang="en-US" dirty="0">
              <a:solidFill>
                <a:srgbClr val="535353"/>
              </a:solidFill>
              <a:latin typeface="Gill Sans MT"/>
            </a:endParaRPr>
          </a:p>
          <a:p>
            <a:pPr lvl="1">
              <a:buClr>
                <a:srgbClr val="3FAF49"/>
              </a:buClr>
              <a:buFont typeface="Courier New"/>
              <a:buChar char="o"/>
            </a:pPr>
            <a:endParaRPr lang="en-US" dirty="0">
              <a:solidFill>
                <a:srgbClr val="535353"/>
              </a:solidFill>
              <a:latin typeface="Gill Sans MT"/>
            </a:endParaRPr>
          </a:p>
          <a:p>
            <a:pPr>
              <a:buFont typeface="Arial"/>
              <a:buChar char="•"/>
            </a:pPr>
            <a:endParaRPr lang="en-US" dirty="0">
              <a:solidFill>
                <a:srgbClr val="003D78"/>
              </a:solidFill>
              <a:latin typeface="Georgia"/>
            </a:endParaRPr>
          </a:p>
          <a:p>
            <a:pPr>
              <a:buFont typeface="Arial"/>
              <a:buChar char="•"/>
            </a:pPr>
            <a:endParaRPr lang="en-US" dirty="0">
              <a:solidFill>
                <a:srgbClr val="003D78"/>
              </a:solidFill>
              <a:latin typeface="Georgia"/>
            </a:endParaRPr>
          </a:p>
          <a:p>
            <a:pPr>
              <a:buFont typeface="Arial"/>
              <a:buChar char="•"/>
            </a:pPr>
            <a:endParaRPr lang="en-US" dirty="0">
              <a:solidFill>
                <a:srgbClr val="003D78"/>
              </a:solidFill>
              <a:latin typeface="Georgia"/>
            </a:endParaRPr>
          </a:p>
          <a:p>
            <a:pPr marL="0" indent="0">
              <a:buNone/>
            </a:pPr>
            <a:endParaRPr lang="en-US" dirty="0">
              <a:solidFill>
                <a:srgbClr val="535353"/>
              </a:solidFill>
              <a:latin typeface="Georgi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8208D-FD28-E026-EFE2-844AEE828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7042-B465-4730-800E-86D0EFD0894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39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A307E-D4C7-649A-40DA-510C7D4C9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>
            <a:normAutofit fontScale="90000"/>
          </a:bodyPr>
          <a:lstStyle/>
          <a:p>
            <a:r>
              <a:rPr lang="en-US" b="1" dirty="0">
                <a:latin typeface="Georgia"/>
              </a:rPr>
              <a:t>Acknowledging In-Kind Contributions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B71B4-8FB5-976B-BF9C-C1DE74BB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502" y="1200151"/>
            <a:ext cx="5884247" cy="3200399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dirty="0">
                <a:solidFill>
                  <a:schemeClr val="tx2"/>
                </a:solidFill>
                <a:latin typeface="Georgia"/>
              </a:rPr>
              <a:t>What is an in-kind contribution?</a:t>
            </a:r>
            <a:endParaRPr lang="en-US" dirty="0">
              <a:solidFill>
                <a:schemeClr val="tx2"/>
              </a:solidFill>
              <a:latin typeface="Gill Sans MT"/>
            </a:endParaRPr>
          </a:p>
          <a:p>
            <a:pPr lvl="1">
              <a:buFont typeface="Courier New"/>
              <a:buChar char="o"/>
            </a:pPr>
            <a:r>
              <a:rPr lang="en-US" dirty="0">
                <a:solidFill>
                  <a:schemeClr val="tx2"/>
                </a:solidFill>
                <a:latin typeface="Georgia"/>
              </a:rPr>
              <a:t>Most commonly, the donation of "stuff," whether that be fly rods for your youth program, coffee for your meeting, or hats.</a:t>
            </a:r>
          </a:p>
          <a:p>
            <a:pPr marL="457200" lvl="1" indent="0">
              <a:buClr>
                <a:srgbClr val="3FAF49"/>
              </a:buClr>
              <a:buNone/>
            </a:pPr>
            <a:endParaRPr lang="en-US" dirty="0">
              <a:solidFill>
                <a:schemeClr val="tx2"/>
              </a:solidFill>
              <a:latin typeface="Georgia"/>
            </a:endParaRPr>
          </a:p>
          <a:p>
            <a:pPr>
              <a:buFont typeface="Courier New"/>
              <a:buChar char="•"/>
            </a:pPr>
            <a:r>
              <a:rPr lang="en-US" dirty="0">
                <a:solidFill>
                  <a:schemeClr val="tx2"/>
                </a:solidFill>
                <a:latin typeface="Georgia"/>
              </a:rPr>
              <a:t>Do in-kind donation acknowledgments differ from cash donation acknowledgments?</a:t>
            </a:r>
          </a:p>
          <a:p>
            <a:pPr lvl="1">
              <a:buClr>
                <a:srgbClr val="3FAF49"/>
              </a:buClr>
              <a:buFont typeface="Courier New"/>
              <a:buChar char="o"/>
            </a:pPr>
            <a:r>
              <a:rPr lang="en-US" dirty="0">
                <a:solidFill>
                  <a:schemeClr val="tx2"/>
                </a:solidFill>
                <a:latin typeface="Georgia"/>
              </a:rPr>
              <a:t>Yes, we will not provide a valuation. </a:t>
            </a:r>
          </a:p>
          <a:p>
            <a:pPr marL="457200" lvl="1" indent="0">
              <a:buClr>
                <a:srgbClr val="3FAF49"/>
              </a:buClr>
              <a:buNone/>
            </a:pPr>
            <a:endParaRPr lang="en-US" dirty="0">
              <a:solidFill>
                <a:schemeClr val="tx2"/>
              </a:solidFill>
              <a:latin typeface="Georgia"/>
            </a:endParaRPr>
          </a:p>
          <a:p>
            <a:pPr>
              <a:buFont typeface="Courier New"/>
              <a:buChar char="•"/>
            </a:pPr>
            <a:endParaRPr lang="en-US" dirty="0">
              <a:solidFill>
                <a:schemeClr val="tx2"/>
              </a:solidFill>
              <a:latin typeface="Georgi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F77E21-1782-6145-0E2E-9F6AA89B1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7042-B465-4730-800E-86D0EFD08949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 descr="무료 이미지 : 휴양, 어업, 여가, 무기, 낚싯대, 릴, 막대, 취미, 제물 낚시, 오락, 송어 낚시 5472x3648 ...">
            <a:extLst>
              <a:ext uri="{FF2B5EF4-FFF2-40B4-BE49-F238E27FC236}">
                <a16:creationId xmlns:a16="http://schemas.microsoft.com/office/drawing/2014/main" id="{35FE91C7-C840-61B3-2B09-EAE4611FD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0" y="1156607"/>
            <a:ext cx="2440215" cy="1641929"/>
          </a:xfrm>
          <a:prstGeom prst="rect">
            <a:avLst/>
          </a:prstGeom>
        </p:spPr>
      </p:pic>
      <p:pic>
        <p:nvPicPr>
          <p:cNvPr id="9" name="Picture 8" descr="A metal object with a metal handle&#10;&#10;Description automatically generated">
            <a:extLst>
              <a:ext uri="{FF2B5EF4-FFF2-40B4-BE49-F238E27FC236}">
                <a16:creationId xmlns:a16="http://schemas.microsoft.com/office/drawing/2014/main" id="{ADAE0FD3-CAB7-00A6-F502-E40C3C955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863993" y="2924174"/>
            <a:ext cx="152108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118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6F30B-B9C6-5C64-2852-C485ECAE7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>
            <a:normAutofit fontScale="90000"/>
          </a:bodyPr>
          <a:lstStyle/>
          <a:p>
            <a:r>
              <a:rPr lang="en-US" b="1" dirty="0">
                <a:latin typeface="Georgia"/>
              </a:rPr>
              <a:t>Acknowledging In-Kind 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F7E0C-4E90-9BAF-C3CB-4D4C72685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>
            <a:normAutofit fontScale="92500" lnSpcReduction="10000"/>
          </a:bodyPr>
          <a:lstStyle/>
          <a:p>
            <a:r>
              <a:rPr lang="en-US" dirty="0">
                <a:solidFill>
                  <a:schemeClr val="tx2"/>
                </a:solidFill>
                <a:latin typeface="Georgia"/>
              </a:rPr>
              <a:t>REQUIRED where value is ≥ $250</a:t>
            </a:r>
          </a:p>
          <a:p>
            <a:r>
              <a:rPr lang="en-US" dirty="0">
                <a:solidFill>
                  <a:schemeClr val="tx2"/>
                </a:solidFill>
                <a:latin typeface="Georgia"/>
              </a:rPr>
              <a:t>Should</a:t>
            </a:r>
            <a:r>
              <a:rPr lang="en-US" i="1" dirty="0">
                <a:solidFill>
                  <a:schemeClr val="tx2"/>
                </a:solidFill>
                <a:latin typeface="Georgia"/>
              </a:rPr>
              <a:t> </a:t>
            </a:r>
            <a:r>
              <a:rPr lang="en-US" dirty="0">
                <a:solidFill>
                  <a:schemeClr val="tx2"/>
                </a:solidFill>
                <a:latin typeface="Georgia"/>
              </a:rPr>
              <a:t>include the following:</a:t>
            </a:r>
            <a:endParaRPr lang="en-US">
              <a:solidFill>
                <a:schemeClr val="tx2"/>
              </a:solidFill>
            </a:endParaRPr>
          </a:p>
          <a:p>
            <a:pPr lvl="1">
              <a:buClr>
                <a:srgbClr val="3FAF49"/>
              </a:buClr>
              <a:buFont typeface="Courier New,monospace"/>
              <a:buChar char="o"/>
            </a:pPr>
            <a:r>
              <a:rPr lang="en-US" dirty="0">
                <a:solidFill>
                  <a:schemeClr val="tx2"/>
                </a:solidFill>
                <a:latin typeface="Georgia"/>
              </a:rPr>
              <a:t>Donor name; Org. Name; items donated; donation date; statement that no goods/services provided (if true); statement of tax-exempt status; EIN.</a:t>
            </a:r>
          </a:p>
          <a:p>
            <a:pPr>
              <a:buFont typeface="Courier New,monospace"/>
            </a:pPr>
            <a:r>
              <a:rPr lang="en-US" dirty="0">
                <a:solidFill>
                  <a:schemeClr val="tx2"/>
                </a:solidFill>
                <a:latin typeface="Georgia"/>
              </a:rPr>
              <a:t>Should be sent to donor as soon as possible, but </a:t>
            </a:r>
            <a:r>
              <a:rPr lang="en-US" u="sng" dirty="0">
                <a:solidFill>
                  <a:schemeClr val="tx2"/>
                </a:solidFill>
                <a:latin typeface="Georgia"/>
              </a:rPr>
              <a:t>always</a:t>
            </a:r>
            <a:r>
              <a:rPr lang="en-US" dirty="0">
                <a:solidFill>
                  <a:schemeClr val="tx2"/>
                </a:solidFill>
                <a:latin typeface="Georgia"/>
              </a:rPr>
              <a:t> no later than Jan. 31. </a:t>
            </a:r>
            <a:endParaRPr lang="en-US" dirty="0">
              <a:solidFill>
                <a:schemeClr val="tx2"/>
              </a:solidFill>
            </a:endParaRPr>
          </a:p>
          <a:p>
            <a:pPr>
              <a:buFont typeface="Courier New,monospace"/>
              <a:buChar char="•"/>
            </a:pPr>
            <a:r>
              <a:rPr lang="en-US" dirty="0">
                <a:solidFill>
                  <a:schemeClr val="tx2"/>
                </a:solidFill>
                <a:latin typeface="Georgia"/>
              </a:rPr>
              <a:t>Do NOT include valuation of goods in letter—that is donor's responsibility.</a:t>
            </a:r>
          </a:p>
          <a:p>
            <a:pPr>
              <a:buFont typeface="Courier New,monospace"/>
              <a:buChar char="•"/>
            </a:pPr>
            <a:r>
              <a:rPr lang="en-US" dirty="0">
                <a:solidFill>
                  <a:schemeClr val="tx2"/>
                </a:solidFill>
                <a:latin typeface="Georgia"/>
              </a:rPr>
              <a:t>If donor claims deduction, you'll need to sign a form indicating receipt of the items donated (IRS Form 8283).</a:t>
            </a:r>
          </a:p>
          <a:p>
            <a:pPr lvl="1">
              <a:buClr>
                <a:srgbClr val="3FAF49"/>
              </a:buClr>
              <a:buFont typeface="Courier New"/>
              <a:buChar char="o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645573-1EF2-A9DA-89AE-483D85809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7042-B465-4730-800E-86D0EFD0894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061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AE056-E7CE-CF41-DC0E-F66D150B5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>
            <a:normAutofit fontScale="90000"/>
          </a:bodyPr>
          <a:lstStyle/>
          <a:p>
            <a:r>
              <a:rPr lang="en-US" b="1" dirty="0">
                <a:latin typeface="Georgia"/>
              </a:rPr>
              <a:t>Best Practices for In-Kind 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8FAA7-0804-A0A2-B591-7791F04EE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>
            <a:normAutofit lnSpcReduction="10000"/>
          </a:bodyPr>
          <a:lstStyle/>
          <a:p>
            <a:r>
              <a:rPr lang="en-US" dirty="0">
                <a:solidFill>
                  <a:schemeClr val="tx2"/>
                </a:solidFill>
                <a:latin typeface="Georgia"/>
              </a:rPr>
              <a:t>Same best practices as cash contributions plus...</a:t>
            </a:r>
          </a:p>
          <a:p>
            <a:pPr lvl="1">
              <a:buClr>
                <a:srgbClr val="3FAF49"/>
              </a:buClr>
              <a:buFont typeface="Courier New"/>
              <a:buChar char="o"/>
            </a:pPr>
            <a:r>
              <a:rPr lang="en-US" dirty="0">
                <a:solidFill>
                  <a:schemeClr val="tx2"/>
                </a:solidFill>
                <a:latin typeface="Georgia"/>
              </a:rPr>
              <a:t>Tell donor how the items will be used to advance TU's mission.</a:t>
            </a:r>
          </a:p>
          <a:p>
            <a:pPr lvl="1">
              <a:buClr>
                <a:srgbClr val="3FAF49"/>
              </a:buClr>
              <a:buFont typeface="Courier New"/>
              <a:buChar char="o"/>
            </a:pPr>
            <a:r>
              <a:rPr lang="en-US" dirty="0">
                <a:solidFill>
                  <a:schemeClr val="tx2"/>
                </a:solidFill>
                <a:latin typeface="Georgia"/>
              </a:rPr>
              <a:t>Feel free to express how much you would've otherwise had to spend to procure such items.</a:t>
            </a:r>
          </a:p>
          <a:p>
            <a:pPr lvl="1">
              <a:buClr>
                <a:srgbClr val="3FAF49"/>
              </a:buClr>
              <a:buFont typeface="Courier New"/>
              <a:buChar char="o"/>
            </a:pPr>
            <a:r>
              <a:rPr lang="en-US" dirty="0">
                <a:solidFill>
                  <a:schemeClr val="tx2"/>
                </a:solidFill>
                <a:latin typeface="Georgia"/>
              </a:rPr>
              <a:t>Acknowledge the donor's impact on programs when they donate to specific programs or initiatives.</a:t>
            </a:r>
          </a:p>
          <a:p>
            <a:pPr>
              <a:buFont typeface="Courier New"/>
              <a:buChar char="•"/>
            </a:pPr>
            <a:r>
              <a:rPr lang="en-US" dirty="0">
                <a:solidFill>
                  <a:schemeClr val="tx2"/>
                </a:solidFill>
                <a:latin typeface="Georgia"/>
              </a:rPr>
              <a:t>Keep track of in-kind donations—if you sell a donated item worth $5000 or more within 3 years of the donation, and donor took deduction, then must file IRS Form 8282 (unless consumed or distributed for exempt purposes). </a:t>
            </a:r>
          </a:p>
          <a:p>
            <a:pPr lvl="1">
              <a:buClr>
                <a:srgbClr val="3FAF49"/>
              </a:buClr>
              <a:buFont typeface="Courier New"/>
              <a:buChar char="o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9A91D2-6FDF-3DCF-DCE0-E32D0D376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7042-B465-4730-800E-86D0EFD0894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361916"/>
      </p:ext>
    </p:extLst>
  </p:cSld>
  <p:clrMapOvr>
    <a:masterClrMapping/>
  </p:clrMapOvr>
</p:sld>
</file>

<file path=ppt/theme/theme1.xml><?xml version="1.0" encoding="utf-8"?>
<a:theme xmlns:a="http://schemas.openxmlformats.org/drawingml/2006/main" name="TU PPT Template 2015">
  <a:themeElements>
    <a:clrScheme name="TROUT unlimited">
      <a:dk1>
        <a:srgbClr val="3FAF49"/>
      </a:dk1>
      <a:lt1>
        <a:srgbClr val="FFFFFF"/>
      </a:lt1>
      <a:dk2>
        <a:srgbClr val="003D78"/>
      </a:dk2>
      <a:lt2>
        <a:srgbClr val="FFFFFF"/>
      </a:lt2>
      <a:accent1>
        <a:srgbClr val="3FAF49"/>
      </a:accent1>
      <a:accent2>
        <a:srgbClr val="003D78"/>
      </a:accent2>
      <a:accent3>
        <a:srgbClr val="A6A6A6"/>
      </a:accent3>
      <a:accent4>
        <a:srgbClr val="D8D8D8"/>
      </a:accent4>
      <a:accent5>
        <a:srgbClr val="A2DB6C"/>
      </a:accent5>
      <a:accent6>
        <a:srgbClr val="5DBAFF"/>
      </a:accent6>
      <a:hlink>
        <a:srgbClr val="003D78"/>
      </a:hlink>
      <a:folHlink>
        <a:srgbClr val="A6A6A6"/>
      </a:folHlink>
    </a:clrScheme>
    <a:fontScheme name="trout unlimited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radient sample 4">
  <a:themeElements>
    <a:clrScheme name="Blue Background Sample 4">
      <a:dk1>
        <a:sysClr val="windowText" lastClr="000000"/>
      </a:dk1>
      <a:lt1>
        <a:sysClr val="window" lastClr="FFFFFF"/>
      </a:lt1>
      <a:dk2>
        <a:srgbClr val="34578D"/>
      </a:dk2>
      <a:lt2>
        <a:srgbClr val="EEECE1"/>
      </a:lt2>
      <a:accent1>
        <a:srgbClr val="348D3D"/>
      </a:accent1>
      <a:accent2>
        <a:srgbClr val="CBA772"/>
      </a:accent2>
      <a:accent3>
        <a:srgbClr val="7295CB"/>
      </a:accent3>
      <a:accent4>
        <a:srgbClr val="6A348D"/>
      </a:accent4>
      <a:accent5>
        <a:srgbClr val="8D3D34"/>
      </a:accent5>
      <a:accent6>
        <a:srgbClr val="D12F0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</a:spPr>
      <a:bodyPr rtlCol="0" anchor="ctr"/>
      <a:lstStyle>
        <a:defPPr algn="l">
          <a:defRPr sz="18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spcBef>
            <a:spcPts val="600"/>
          </a:spcBef>
          <a:defRPr sz="2800" dirty="0" smtClean="0">
            <a:solidFill>
              <a:schemeClr val="bg1"/>
            </a:solidFill>
            <a:latin typeface="+mj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cd67dec-163d-442f-9b58-740e9edb35c0">
      <UserInfo>
        <DisplayName>Lisa Beranek</DisplayName>
        <AccountId>6</AccountId>
        <AccountType/>
      </UserInfo>
    </SharedWithUsers>
    <_ip_UnifiedCompliancePolicyUIAction xmlns="http://schemas.microsoft.com/sharepoint/v3" xsi:nil="true"/>
    <lcf76f155ced4ddcb4097134ff3c332f xmlns="1f8c145c-0668-44e3-a336-a718ff97d544">
      <Terms xmlns="http://schemas.microsoft.com/office/infopath/2007/PartnerControls"/>
    </lcf76f155ced4ddcb4097134ff3c332f>
    <_ip_UnifiedCompliancePolicyProperties xmlns="http://schemas.microsoft.com/sharepoint/v3" xsi:nil="true"/>
    <TaxCatchAll xmlns="2cd67dec-163d-442f-9b58-740e9edb35c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F29D137296BF49AEE931DEFD32ED23" ma:contentTypeVersion="20" ma:contentTypeDescription="Create a new document." ma:contentTypeScope="" ma:versionID="b212b494175813e1be7ac4bbced7767a">
  <xsd:schema xmlns:xsd="http://www.w3.org/2001/XMLSchema" xmlns:xs="http://www.w3.org/2001/XMLSchema" xmlns:p="http://schemas.microsoft.com/office/2006/metadata/properties" xmlns:ns1="http://schemas.microsoft.com/sharepoint/v3" xmlns:ns2="2cd67dec-163d-442f-9b58-740e9edb35c0" xmlns:ns3="1f8c145c-0668-44e3-a336-a718ff97d544" targetNamespace="http://schemas.microsoft.com/office/2006/metadata/properties" ma:root="true" ma:fieldsID="5e8880a7446b1c2d3c065190b80a247a" ns1:_="" ns2:_="" ns3:_="">
    <xsd:import namespace="http://schemas.microsoft.com/sharepoint/v3"/>
    <xsd:import namespace="2cd67dec-163d-442f-9b58-740e9edb35c0"/>
    <xsd:import namespace="1f8c145c-0668-44e3-a336-a718ff97d54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EventHashCode" minOccurs="0"/>
                <xsd:element ref="ns3:MediaServiceGenerationTim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1:_ip_UnifiedCompliancePolicyProperties" minOccurs="0"/>
                <xsd:element ref="ns1:_ip_UnifiedCompliancePolicyUIAction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d67dec-163d-442f-9b58-740e9edb35c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3b3ae08-be12-498f-976f-9d115b8ac8b0}" ma:internalName="TaxCatchAll" ma:showField="CatchAllData" ma:web="2cd67dec-163d-442f-9b58-740e9edb35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8c145c-0668-44e3-a336-a718ff97d5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c2e0512-316f-4e36-b730-903e26aaaf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2684A8-AA84-43FF-9B50-ED33A67DA62E}">
  <ds:schemaRefs>
    <ds:schemaRef ds:uri="http://purl.org/dc/terms/"/>
    <ds:schemaRef ds:uri="http://schemas.openxmlformats.org/package/2006/metadata/core-properties"/>
    <ds:schemaRef ds:uri="http://purl.org/dc/elements/1.1/"/>
    <ds:schemaRef ds:uri="http://schemas.microsoft.com/sharepoint/v3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1f8c145c-0668-44e3-a336-a718ff97d544"/>
    <ds:schemaRef ds:uri="2cd67dec-163d-442f-9b58-740e9edb35c0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D88C6F1-3586-4BEA-A14C-62E3177275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CC9C82-E31F-4462-ADCB-4DB68B78A63B}">
  <ds:schemaRefs>
    <ds:schemaRef ds:uri="1f8c145c-0668-44e3-a336-a718ff97d544"/>
    <ds:schemaRef ds:uri="2cd67dec-163d-442f-9b58-740e9edb35c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TU PPT Template 2015</Template>
  <TotalTime>8250</TotalTime>
  <Words>721</Words>
  <Application>Microsoft Office PowerPoint</Application>
  <PresentationFormat>On-screen Show (16:9)</PresentationFormat>
  <Paragraphs>107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TU PPT Template 2015</vt:lpstr>
      <vt:lpstr>Gradient sample 4</vt:lpstr>
      <vt:lpstr>PowerPoint Presentation</vt:lpstr>
      <vt:lpstr>Roadmap for Today's Presentation</vt:lpstr>
      <vt:lpstr>Before accepting a gift consider TU's Gift Acceptance Policy</vt:lpstr>
      <vt:lpstr>Why Donation Acknowledgment Matters</vt:lpstr>
      <vt:lpstr>Requirements when Acknowledging Cash Contributions</vt:lpstr>
      <vt:lpstr>Best Practices for Cash Contributions</vt:lpstr>
      <vt:lpstr>Acknowledging In-Kind Contributions</vt:lpstr>
      <vt:lpstr>Acknowledging In-Kind Contributions</vt:lpstr>
      <vt:lpstr>Best Practices for In-Kind Contributions</vt:lpstr>
      <vt:lpstr>Quid Pro Quo Contributions – Special Considerations</vt:lpstr>
      <vt:lpstr>Quid Pro Quo Contributions – Special Considerations  </vt:lpstr>
      <vt:lpstr>HELPFUL RESOURCES TO REFERENCE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Beverly Smith</dc:creator>
  <cp:lastModifiedBy>Maggie Heumann</cp:lastModifiedBy>
  <cp:revision>1226</cp:revision>
  <cp:lastPrinted>2022-06-28T23:22:13Z</cp:lastPrinted>
  <dcterms:created xsi:type="dcterms:W3CDTF">2015-09-02T22:08:55Z</dcterms:created>
  <dcterms:modified xsi:type="dcterms:W3CDTF">2024-10-22T13:26:49Z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0x01010089F29D137296BF49AEE931DEFD32ED23</vt:lpwstr>
  </property>
  <property fmtid="{D5CDD505-2E9C-101B-9397-08002B2CF9AE}" pid="3" name="MediaServiceImageTags">
    <vt:lpwstr/>
  </property>
</Properties>
</file>